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50"/>
  </p:notesMasterIdLst>
  <p:handoutMasterIdLst>
    <p:handoutMasterId r:id="rId51"/>
  </p:handoutMasterIdLst>
  <p:sldIdLst>
    <p:sldId id="292" r:id="rId7"/>
    <p:sldId id="256" r:id="rId8"/>
    <p:sldId id="257" r:id="rId9"/>
    <p:sldId id="258" r:id="rId10"/>
    <p:sldId id="305" r:id="rId11"/>
    <p:sldId id="315" r:id="rId12"/>
    <p:sldId id="317" r:id="rId13"/>
    <p:sldId id="320" r:id="rId14"/>
    <p:sldId id="334" r:id="rId15"/>
    <p:sldId id="318" r:id="rId16"/>
    <p:sldId id="263" r:id="rId17"/>
    <p:sldId id="331" r:id="rId18"/>
    <p:sldId id="324" r:id="rId19"/>
    <p:sldId id="335" r:id="rId20"/>
    <p:sldId id="338" r:id="rId21"/>
    <p:sldId id="306" r:id="rId22"/>
    <p:sldId id="307" r:id="rId23"/>
    <p:sldId id="325" r:id="rId24"/>
    <p:sldId id="314" r:id="rId25"/>
    <p:sldId id="330" r:id="rId26"/>
    <p:sldId id="326" r:id="rId27"/>
    <p:sldId id="327" r:id="rId28"/>
    <p:sldId id="328" r:id="rId29"/>
    <p:sldId id="342" r:id="rId30"/>
    <p:sldId id="343" r:id="rId31"/>
    <p:sldId id="344" r:id="rId32"/>
    <p:sldId id="345" r:id="rId33"/>
    <p:sldId id="333" r:id="rId34"/>
    <p:sldId id="339" r:id="rId35"/>
    <p:sldId id="268" r:id="rId36"/>
    <p:sldId id="296" r:id="rId37"/>
    <p:sldId id="299" r:id="rId38"/>
    <p:sldId id="310" r:id="rId39"/>
    <p:sldId id="312" r:id="rId40"/>
    <p:sldId id="313" r:id="rId41"/>
    <p:sldId id="272" r:id="rId42"/>
    <p:sldId id="276" r:id="rId43"/>
    <p:sldId id="273" r:id="rId44"/>
    <p:sldId id="274" r:id="rId45"/>
    <p:sldId id="341" r:id="rId46"/>
    <p:sldId id="279" r:id="rId47"/>
    <p:sldId id="278" r:id="rId48"/>
    <p:sldId id="277" r:id="rId49"/>
  </p:sldIdLst>
  <p:sldSz cx="9144000" cy="5143500" type="screen16x9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7620" autoAdjust="0"/>
  </p:normalViewPr>
  <p:slideViewPr>
    <p:cSldViewPr>
      <p:cViewPr>
        <p:scale>
          <a:sx n="70" d="100"/>
          <a:sy n="70" d="100"/>
        </p:scale>
        <p:origin x="-111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dirty="0">
            <a:latin typeface="Segoe UI Light" pitchFamily="34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  <dgm:t>
        <a:bodyPr/>
        <a:lstStyle/>
        <a:p>
          <a:endParaRPr lang="en-US"/>
        </a:p>
      </dgm:t>
    </dgm:pt>
    <dgm:pt modelId="{24598DBF-31B3-4A7A-8AA5-251C625A80C7}" type="pres">
      <dgm:prSet presAssocID="{E2C9F037-FE6A-4292-840A-18589993EED2}" presName="cycle" presStyleCnt="0"/>
      <dgm:spPr/>
      <dgm:t>
        <a:bodyPr/>
        <a:lstStyle/>
        <a:p>
          <a:endParaRPr lang="en-US"/>
        </a:p>
      </dgm:t>
    </dgm:pt>
    <dgm:pt modelId="{BA11E070-939D-4149-A144-64D0DDEAC629}" type="pres">
      <dgm:prSet presAssocID="{E2C9F037-FE6A-4292-840A-18589993EED2}" presName="srcNode" presStyleLbl="node1" presStyleIdx="0" presStyleCnt="4"/>
      <dgm:spPr/>
      <dgm:t>
        <a:bodyPr/>
        <a:lstStyle/>
        <a:p>
          <a:endParaRPr lang="en-US"/>
        </a:p>
      </dgm:t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  <dgm:t>
        <a:bodyPr/>
        <a:lstStyle/>
        <a:p>
          <a:endParaRPr lang="en-US"/>
        </a:p>
      </dgm:t>
    </dgm:pt>
    <dgm:pt modelId="{7A8F4000-891A-406D-B597-9237B621F926}" type="pres">
      <dgm:prSet presAssocID="{E2C9F037-FE6A-4292-840A-18589993EED2}" presName="dstNode" presStyleLbl="node1" presStyleIdx="0" presStyleCnt="4"/>
      <dgm:spPr/>
      <dgm:t>
        <a:bodyPr/>
        <a:lstStyle/>
        <a:p>
          <a:endParaRPr lang="en-US"/>
        </a:p>
      </dgm:t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  <dgm:t>
        <a:bodyPr/>
        <a:lstStyle/>
        <a:p>
          <a:endParaRPr lang="en-US"/>
        </a:p>
      </dgm:t>
    </dgm:pt>
    <dgm:pt modelId="{68745E51-0345-4658-A7A4-B1F4C3EFB484}" type="pres">
      <dgm:prSet presAssocID="{737069CB-41C6-40C9-947D-22986A453186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  <dgm:t>
        <a:bodyPr/>
        <a:lstStyle/>
        <a:p>
          <a:endParaRPr lang="en-US"/>
        </a:p>
      </dgm:t>
    </dgm:pt>
    <dgm:pt modelId="{77C541FC-1512-4E44-8731-08C4D27DDA33}" type="pres">
      <dgm:prSet presAssocID="{67828CE5-48A2-41EB-A5F6-3ECCA762CB4C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  <dgm:t>
        <a:bodyPr/>
        <a:lstStyle/>
        <a:p>
          <a:endParaRPr lang="en-US"/>
        </a:p>
      </dgm:t>
    </dgm:pt>
    <dgm:pt modelId="{9719BA85-BF0E-47F7-A721-995E2FF0224B}" type="pres">
      <dgm:prSet presAssocID="{DCD6900D-DC82-44E2-907C-BF3DEA1CF9C8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  <dgm:t>
        <a:bodyPr/>
        <a:lstStyle/>
        <a:p>
          <a:endParaRPr lang="en-US"/>
        </a:p>
      </dgm:t>
    </dgm:pt>
    <dgm:pt modelId="{7CAEB1B3-2AE6-49F7-BC49-C99683973853}" type="pres">
      <dgm:prSet presAssocID="{267B4ABB-5ADE-4183-AF18-1998890F806A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D1A248-6CFA-41A5-973A-57438E99BB4D}" type="doc">
      <dgm:prSet loTypeId="urn:microsoft.com/office/officeart/2005/8/layout/process4" loCatId="process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18A456B-D536-4B9C-8BE1-536E137D21B4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2. Create Analysis Services Data Source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E775A6F2-27E3-403A-BB04-DB3C95F1EC19}" type="par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F694FD01-4100-419C-BFC5-DA4CF67B460E}" type="sibTrans" cxnId="{53CA2A13-9ADF-4EA1-911B-84F55BB52925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28633D4-708C-44AF-9674-55E8F112E606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3. Create Analysis Service Data Source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F84D1BE-6E46-4757-ADB6-E079461E48FA}" type="par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9BB42828-E00C-4FC3-BFF7-B6432BC9881B}" type="sibTrans" cxnId="{87F8A6B2-71D0-4B6B-84F8-5F723E5D1989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6CC80194-E7D1-4367-99DF-6633093B9BA8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4. Select Algorithm and declare parameters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A49A830-1BA0-4D41-A243-C1C7E4FFF665}" type="par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3633C24-FBB9-498B-868D-FCFBB5700535}" type="sibTrans" cxnId="{88CA2BCF-BF3F-4B5D-9FFC-490A32F7D764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D851DEF2-A205-4728-BAFE-DAA917AAEA71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5. Create Mining structures and mining models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A97AEB4-C457-4925-8668-8D1E2313CCB8}" type="par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5F2851CC-C5DE-4954-B7EC-68985A9EEBEA}" type="sibTrans" cxnId="{93DA936D-0831-4E27-8D1B-E82820F735AF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2139A81A-65CE-443C-B053-0C7D90844589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7. Export Mining Model data to database (Database Engine)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0CBB6BD7-B020-4382-9275-8B5AD0150707}" type="par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10AB3DE6-563F-472F-89C5-7023F5B70BFC}" type="sibTrans" cxnId="{2A340A30-AA19-404D-BACB-FF010753216B}">
      <dgm:prSet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endParaRPr lang="en-US" sz="1400" b="1" cap="none" spc="0">
            <a:ln w="17780" cmpd="sng">
              <a:solidFill>
                <a:schemeClr val="accent1">
                  <a:tint val="3000"/>
                </a:schemeClr>
              </a:solidFill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</a:endParaRPr>
        </a:p>
      </dgm:t>
    </dgm:pt>
    <dgm:pt modelId="{845F252D-438F-4082-9AD4-B767CF145353}">
      <dgm:prSet phldrT="[Text]" custT="1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1. Preprocessing data and export data to view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541E66B8-0407-43E5-A507-8E986B3CE932}" type="par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B83A4629-D988-491B-8084-FEA8AD6C13D7}" type="sibTrans" cxnId="{75F50798-DB15-4D5D-A622-E2FDEE4BFCD0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FD4ABFBB-B11E-4E6D-ACAD-01A167DB79C4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dirty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8. Clean up and close connections</a:t>
          </a:r>
          <a:endParaRPr lang="en-US" sz="1400" b="1" cap="none" spc="0" dirty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BC651104-E873-477B-A60A-30ADBA17A6DC}" type="par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A2892F98-95C5-447D-B5A2-5D53BECABDE3}" type="sibTrans" cxnId="{5A1EFF9E-183B-4D9E-B649-5AC9A34D1B8C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910E38C0-92F0-4AC3-856E-8BE9318DAD23}">
      <dgm:prSet phldrT="[Text]" custT="1"/>
      <dgm:spPr/>
      <dgm:t>
        <a:bodyPr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r>
            <a:rPr lang="en-US" sz="1400" b="1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6. Processing Mining Model</a:t>
          </a:r>
          <a:endParaRPr lang="en-US" sz="1400" b="1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gm:t>
    </dgm:pt>
    <dgm:pt modelId="{90C1D420-3529-4D47-83C8-411CBEBC9313}" type="par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CD9D0FF1-BA3D-42F9-8462-20BFEDD195BF}" type="sibTrans" cxnId="{7ACE1D42-325B-4D12-A027-E24170278C3F}">
      <dgm:prSet/>
      <dgm:spPr/>
      <dgm:t>
        <a:bodyPr/>
        <a:lstStyle/>
        <a:p>
          <a:endParaRPr lang="en-US" sz="140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53C0C079-DD0C-445B-8E13-33018E11AA5E}" type="pres">
      <dgm:prSet presAssocID="{4FD1A248-6CFA-41A5-973A-57438E99BB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63F8D6-8333-4912-B050-60B4CE4F0486}" type="pres">
      <dgm:prSet presAssocID="{FD4ABFBB-B11E-4E6D-ACAD-01A167DB79C4}" presName="boxAndChildren" presStyleCnt="0"/>
      <dgm:spPr/>
      <dgm:t>
        <a:bodyPr/>
        <a:lstStyle/>
        <a:p>
          <a:endParaRPr lang="vi-VN"/>
        </a:p>
      </dgm:t>
    </dgm:pt>
    <dgm:pt modelId="{A61B2339-8366-4111-8F73-67EF3F113E4A}" type="pres">
      <dgm:prSet presAssocID="{FD4ABFBB-B11E-4E6D-ACAD-01A167DB79C4}" presName="parentTextBox" presStyleLbl="node1" presStyleIdx="0" presStyleCnt="8"/>
      <dgm:spPr/>
      <dgm:t>
        <a:bodyPr/>
        <a:lstStyle/>
        <a:p>
          <a:endParaRPr lang="en-US"/>
        </a:p>
      </dgm:t>
    </dgm:pt>
    <dgm:pt modelId="{553B009C-ACBA-4D5A-B2EB-FE417302314F}" type="pres">
      <dgm:prSet presAssocID="{10AB3DE6-563F-472F-89C5-7023F5B70BFC}" presName="sp" presStyleCnt="0"/>
      <dgm:spPr/>
      <dgm:t>
        <a:bodyPr/>
        <a:lstStyle/>
        <a:p>
          <a:endParaRPr lang="vi-VN"/>
        </a:p>
      </dgm:t>
    </dgm:pt>
    <dgm:pt modelId="{3546D0EE-D5D6-4045-9429-53033718D812}" type="pres">
      <dgm:prSet presAssocID="{2139A81A-65CE-443C-B053-0C7D90844589}" presName="arrowAndChildren" presStyleCnt="0"/>
      <dgm:spPr/>
      <dgm:t>
        <a:bodyPr/>
        <a:lstStyle/>
        <a:p>
          <a:endParaRPr lang="vi-VN"/>
        </a:p>
      </dgm:t>
    </dgm:pt>
    <dgm:pt modelId="{6B53B39A-8B54-49BE-9D9D-CAD2969480A0}" type="pres">
      <dgm:prSet presAssocID="{2139A81A-65CE-443C-B053-0C7D90844589}" presName="parentTextArrow" presStyleLbl="node1" presStyleIdx="1" presStyleCnt="8"/>
      <dgm:spPr/>
      <dgm:t>
        <a:bodyPr/>
        <a:lstStyle/>
        <a:p>
          <a:endParaRPr lang="en-US"/>
        </a:p>
      </dgm:t>
    </dgm:pt>
    <dgm:pt modelId="{0AD8CAF8-4405-406A-A082-B7070964A122}" type="pres">
      <dgm:prSet presAssocID="{CD9D0FF1-BA3D-42F9-8462-20BFEDD195BF}" presName="sp" presStyleCnt="0"/>
      <dgm:spPr/>
      <dgm:t>
        <a:bodyPr/>
        <a:lstStyle/>
        <a:p>
          <a:endParaRPr lang="vi-VN"/>
        </a:p>
      </dgm:t>
    </dgm:pt>
    <dgm:pt modelId="{0477FAB4-A7CF-41C1-9133-7FBE6D52DF3A}" type="pres">
      <dgm:prSet presAssocID="{910E38C0-92F0-4AC3-856E-8BE9318DAD23}" presName="arrowAndChildren" presStyleCnt="0"/>
      <dgm:spPr/>
      <dgm:t>
        <a:bodyPr/>
        <a:lstStyle/>
        <a:p>
          <a:endParaRPr lang="vi-VN"/>
        </a:p>
      </dgm:t>
    </dgm:pt>
    <dgm:pt modelId="{AE3A404D-D0C1-450D-BDB3-6FCA1E0EFD6F}" type="pres">
      <dgm:prSet presAssocID="{910E38C0-92F0-4AC3-856E-8BE9318DAD23}" presName="parentTextArrow" presStyleLbl="node1" presStyleIdx="2" presStyleCnt="8"/>
      <dgm:spPr/>
      <dgm:t>
        <a:bodyPr/>
        <a:lstStyle/>
        <a:p>
          <a:endParaRPr lang="en-US"/>
        </a:p>
      </dgm:t>
    </dgm:pt>
    <dgm:pt modelId="{6418FFFC-4A61-4336-BD1C-3E609F50CF83}" type="pres">
      <dgm:prSet presAssocID="{5F2851CC-C5DE-4954-B7EC-68985A9EEBEA}" presName="sp" presStyleCnt="0"/>
      <dgm:spPr/>
      <dgm:t>
        <a:bodyPr/>
        <a:lstStyle/>
        <a:p>
          <a:endParaRPr lang="vi-VN"/>
        </a:p>
      </dgm:t>
    </dgm:pt>
    <dgm:pt modelId="{B8564EDA-54EC-469F-B284-0F4EC845E3D7}" type="pres">
      <dgm:prSet presAssocID="{D851DEF2-A205-4728-BAFE-DAA917AAEA71}" presName="arrowAndChildren" presStyleCnt="0"/>
      <dgm:spPr/>
      <dgm:t>
        <a:bodyPr/>
        <a:lstStyle/>
        <a:p>
          <a:endParaRPr lang="vi-VN"/>
        </a:p>
      </dgm:t>
    </dgm:pt>
    <dgm:pt modelId="{1C9A3B25-0DFC-4C02-BE56-CE508DCA8953}" type="pres">
      <dgm:prSet presAssocID="{D851DEF2-A205-4728-BAFE-DAA917AAEA71}" presName="parentTextArrow" presStyleLbl="node1" presStyleIdx="3" presStyleCnt="8"/>
      <dgm:spPr/>
      <dgm:t>
        <a:bodyPr/>
        <a:lstStyle/>
        <a:p>
          <a:endParaRPr lang="en-US"/>
        </a:p>
      </dgm:t>
    </dgm:pt>
    <dgm:pt modelId="{CFFF00B8-11D0-4B7F-901B-F882183D8D2B}" type="pres">
      <dgm:prSet presAssocID="{83633C24-FBB9-498B-868D-FCFBB5700535}" presName="sp" presStyleCnt="0"/>
      <dgm:spPr/>
      <dgm:t>
        <a:bodyPr/>
        <a:lstStyle/>
        <a:p>
          <a:endParaRPr lang="vi-VN"/>
        </a:p>
      </dgm:t>
    </dgm:pt>
    <dgm:pt modelId="{E79FB78F-18A9-4EDA-874E-41CC124D337C}" type="pres">
      <dgm:prSet presAssocID="{6CC80194-E7D1-4367-99DF-6633093B9BA8}" presName="arrowAndChildren" presStyleCnt="0"/>
      <dgm:spPr/>
      <dgm:t>
        <a:bodyPr/>
        <a:lstStyle/>
        <a:p>
          <a:endParaRPr lang="vi-VN"/>
        </a:p>
      </dgm:t>
    </dgm:pt>
    <dgm:pt modelId="{A90049AA-CBD6-4AEF-9EBA-5C7B5F86C71F}" type="pres">
      <dgm:prSet presAssocID="{6CC80194-E7D1-4367-99DF-6633093B9BA8}" presName="parentTextArrow" presStyleLbl="node1" presStyleIdx="4" presStyleCnt="8"/>
      <dgm:spPr/>
      <dgm:t>
        <a:bodyPr/>
        <a:lstStyle/>
        <a:p>
          <a:endParaRPr lang="en-US"/>
        </a:p>
      </dgm:t>
    </dgm:pt>
    <dgm:pt modelId="{CD0A88A9-D499-437C-9B29-8E866E803EBC}" type="pres">
      <dgm:prSet presAssocID="{9BB42828-E00C-4FC3-BFF7-B6432BC9881B}" presName="sp" presStyleCnt="0"/>
      <dgm:spPr/>
      <dgm:t>
        <a:bodyPr/>
        <a:lstStyle/>
        <a:p>
          <a:endParaRPr lang="vi-VN"/>
        </a:p>
      </dgm:t>
    </dgm:pt>
    <dgm:pt modelId="{E8BC6539-1E3E-4F81-9C30-50D3EE42E113}" type="pres">
      <dgm:prSet presAssocID="{D28633D4-708C-44AF-9674-55E8F112E606}" presName="arrowAndChildren" presStyleCnt="0"/>
      <dgm:spPr/>
      <dgm:t>
        <a:bodyPr/>
        <a:lstStyle/>
        <a:p>
          <a:endParaRPr lang="vi-VN"/>
        </a:p>
      </dgm:t>
    </dgm:pt>
    <dgm:pt modelId="{3AC56C42-DFCB-4D8D-BA1D-03C9949DD54E}" type="pres">
      <dgm:prSet presAssocID="{D28633D4-708C-44AF-9674-55E8F112E606}" presName="parentTextArrow" presStyleLbl="node1" presStyleIdx="5" presStyleCnt="8"/>
      <dgm:spPr/>
      <dgm:t>
        <a:bodyPr/>
        <a:lstStyle/>
        <a:p>
          <a:endParaRPr lang="en-US"/>
        </a:p>
      </dgm:t>
    </dgm:pt>
    <dgm:pt modelId="{4B2AAFC8-041E-494C-89F6-E7AE11C76BD4}" type="pres">
      <dgm:prSet presAssocID="{F694FD01-4100-419C-BFC5-DA4CF67B460E}" presName="sp" presStyleCnt="0"/>
      <dgm:spPr/>
      <dgm:t>
        <a:bodyPr/>
        <a:lstStyle/>
        <a:p>
          <a:endParaRPr lang="vi-VN"/>
        </a:p>
      </dgm:t>
    </dgm:pt>
    <dgm:pt modelId="{23623D10-235D-41C3-AB5C-3D77882200EE}" type="pres">
      <dgm:prSet presAssocID="{D18A456B-D536-4B9C-8BE1-536E137D21B4}" presName="arrowAndChildren" presStyleCnt="0"/>
      <dgm:spPr/>
      <dgm:t>
        <a:bodyPr/>
        <a:lstStyle/>
        <a:p>
          <a:endParaRPr lang="vi-VN"/>
        </a:p>
      </dgm:t>
    </dgm:pt>
    <dgm:pt modelId="{56E09A99-A56C-4723-832F-E8CEEE729B73}" type="pres">
      <dgm:prSet presAssocID="{D18A456B-D536-4B9C-8BE1-536E137D21B4}" presName="parentTextArrow" presStyleLbl="node1" presStyleIdx="6" presStyleCnt="8"/>
      <dgm:spPr/>
      <dgm:t>
        <a:bodyPr/>
        <a:lstStyle/>
        <a:p>
          <a:endParaRPr lang="en-US"/>
        </a:p>
      </dgm:t>
    </dgm:pt>
    <dgm:pt modelId="{22675F40-8F65-4C32-9712-AB78C54FB738}" type="pres">
      <dgm:prSet presAssocID="{B83A4629-D988-491B-8084-FEA8AD6C13D7}" presName="sp" presStyleCnt="0"/>
      <dgm:spPr/>
      <dgm:t>
        <a:bodyPr/>
        <a:lstStyle/>
        <a:p>
          <a:endParaRPr lang="vi-VN"/>
        </a:p>
      </dgm:t>
    </dgm:pt>
    <dgm:pt modelId="{7B1F42B7-2992-4296-AB40-989030AE669E}" type="pres">
      <dgm:prSet presAssocID="{845F252D-438F-4082-9AD4-B767CF145353}" presName="arrowAndChildren" presStyleCnt="0"/>
      <dgm:spPr/>
      <dgm:t>
        <a:bodyPr/>
        <a:lstStyle/>
        <a:p>
          <a:endParaRPr lang="vi-VN"/>
        </a:p>
      </dgm:t>
    </dgm:pt>
    <dgm:pt modelId="{FA5DED89-4573-4A62-99C6-B233D4E4BEF8}" type="pres">
      <dgm:prSet presAssocID="{845F252D-438F-4082-9AD4-B767CF145353}" presName="parentTextArrow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53CA2A13-9ADF-4EA1-911B-84F55BB52925}" srcId="{4FD1A248-6CFA-41A5-973A-57438E99BB4D}" destId="{D18A456B-D536-4B9C-8BE1-536E137D21B4}" srcOrd="1" destOrd="0" parTransId="{E775A6F2-27E3-403A-BB04-DB3C95F1EC19}" sibTransId="{F694FD01-4100-419C-BFC5-DA4CF67B460E}"/>
    <dgm:cxn modelId="{07BA4A78-EE11-4776-9E9B-76734D723B21}" type="presOf" srcId="{845F252D-438F-4082-9AD4-B767CF145353}" destId="{FA5DED89-4573-4A62-99C6-B233D4E4BEF8}" srcOrd="0" destOrd="0" presId="urn:microsoft.com/office/officeart/2005/8/layout/process4"/>
    <dgm:cxn modelId="{3A87FB48-FBF7-4AD0-82DE-1D10FB2E430B}" type="presOf" srcId="{D851DEF2-A205-4728-BAFE-DAA917AAEA71}" destId="{1C9A3B25-0DFC-4C02-BE56-CE508DCA8953}" srcOrd="0" destOrd="0" presId="urn:microsoft.com/office/officeart/2005/8/layout/process4"/>
    <dgm:cxn modelId="{2A340A30-AA19-404D-BACB-FF010753216B}" srcId="{4FD1A248-6CFA-41A5-973A-57438E99BB4D}" destId="{2139A81A-65CE-443C-B053-0C7D90844589}" srcOrd="6" destOrd="0" parTransId="{0CBB6BD7-B020-4382-9275-8B5AD0150707}" sibTransId="{10AB3DE6-563F-472F-89C5-7023F5B70BFC}"/>
    <dgm:cxn modelId="{F8AB70BC-32DB-49A7-B18B-EFFF1382C419}" type="presOf" srcId="{D18A456B-D536-4B9C-8BE1-536E137D21B4}" destId="{56E09A99-A56C-4723-832F-E8CEEE729B73}" srcOrd="0" destOrd="0" presId="urn:microsoft.com/office/officeart/2005/8/layout/process4"/>
    <dgm:cxn modelId="{75F50798-DB15-4D5D-A622-E2FDEE4BFCD0}" srcId="{4FD1A248-6CFA-41A5-973A-57438E99BB4D}" destId="{845F252D-438F-4082-9AD4-B767CF145353}" srcOrd="0" destOrd="0" parTransId="{541E66B8-0407-43E5-A507-8E986B3CE932}" sibTransId="{B83A4629-D988-491B-8084-FEA8AD6C13D7}"/>
    <dgm:cxn modelId="{5A1EFF9E-183B-4D9E-B649-5AC9A34D1B8C}" srcId="{4FD1A248-6CFA-41A5-973A-57438E99BB4D}" destId="{FD4ABFBB-B11E-4E6D-ACAD-01A167DB79C4}" srcOrd="7" destOrd="0" parTransId="{BC651104-E873-477B-A60A-30ADBA17A6DC}" sibTransId="{A2892F98-95C5-447D-B5A2-5D53BECABDE3}"/>
    <dgm:cxn modelId="{BBFED8E1-0BD4-47BA-A1BD-A5FB5D7BE4D2}" type="presOf" srcId="{2139A81A-65CE-443C-B053-0C7D90844589}" destId="{6B53B39A-8B54-49BE-9D9D-CAD2969480A0}" srcOrd="0" destOrd="0" presId="urn:microsoft.com/office/officeart/2005/8/layout/process4"/>
    <dgm:cxn modelId="{A0DAD4E7-19C6-4E78-A4CB-8053B0A0A849}" type="presOf" srcId="{6CC80194-E7D1-4367-99DF-6633093B9BA8}" destId="{A90049AA-CBD6-4AEF-9EBA-5C7B5F86C71F}" srcOrd="0" destOrd="0" presId="urn:microsoft.com/office/officeart/2005/8/layout/process4"/>
    <dgm:cxn modelId="{03023045-02D5-4B2D-8C44-765936363B5E}" type="presOf" srcId="{4FD1A248-6CFA-41A5-973A-57438E99BB4D}" destId="{53C0C079-DD0C-445B-8E13-33018E11AA5E}" srcOrd="0" destOrd="0" presId="urn:microsoft.com/office/officeart/2005/8/layout/process4"/>
    <dgm:cxn modelId="{88CA2BCF-BF3F-4B5D-9FFC-490A32F7D764}" srcId="{4FD1A248-6CFA-41A5-973A-57438E99BB4D}" destId="{6CC80194-E7D1-4367-99DF-6633093B9BA8}" srcOrd="3" destOrd="0" parTransId="{9A49A830-1BA0-4D41-A243-C1C7E4FFF665}" sibTransId="{83633C24-FBB9-498B-868D-FCFBB5700535}"/>
    <dgm:cxn modelId="{4168C392-2F4D-4BB0-A800-52E5EC52FA12}" type="presOf" srcId="{910E38C0-92F0-4AC3-856E-8BE9318DAD23}" destId="{AE3A404D-D0C1-450D-BDB3-6FCA1E0EFD6F}" srcOrd="0" destOrd="0" presId="urn:microsoft.com/office/officeart/2005/8/layout/process4"/>
    <dgm:cxn modelId="{28B10954-7186-44A3-8F1E-CA5D2E4A93D3}" type="presOf" srcId="{D28633D4-708C-44AF-9674-55E8F112E606}" destId="{3AC56C42-DFCB-4D8D-BA1D-03C9949DD54E}" srcOrd="0" destOrd="0" presId="urn:microsoft.com/office/officeart/2005/8/layout/process4"/>
    <dgm:cxn modelId="{87F8A6B2-71D0-4B6B-84F8-5F723E5D1989}" srcId="{4FD1A248-6CFA-41A5-973A-57438E99BB4D}" destId="{D28633D4-708C-44AF-9674-55E8F112E606}" srcOrd="2" destOrd="0" parTransId="{5F84D1BE-6E46-4757-ADB6-E079461E48FA}" sibTransId="{9BB42828-E00C-4FC3-BFF7-B6432BC9881B}"/>
    <dgm:cxn modelId="{93DA936D-0831-4E27-8D1B-E82820F735AF}" srcId="{4FD1A248-6CFA-41A5-973A-57438E99BB4D}" destId="{D851DEF2-A205-4728-BAFE-DAA917AAEA71}" srcOrd="4" destOrd="0" parTransId="{5A97AEB4-C457-4925-8668-8D1E2313CCB8}" sibTransId="{5F2851CC-C5DE-4954-B7EC-68985A9EEBEA}"/>
    <dgm:cxn modelId="{7ACE1D42-325B-4D12-A027-E24170278C3F}" srcId="{4FD1A248-6CFA-41A5-973A-57438E99BB4D}" destId="{910E38C0-92F0-4AC3-856E-8BE9318DAD23}" srcOrd="5" destOrd="0" parTransId="{90C1D420-3529-4D47-83C8-411CBEBC9313}" sibTransId="{CD9D0FF1-BA3D-42F9-8462-20BFEDD195BF}"/>
    <dgm:cxn modelId="{D29D1C39-7CD2-4B40-965F-DFA1E683EF16}" type="presOf" srcId="{FD4ABFBB-B11E-4E6D-ACAD-01A167DB79C4}" destId="{A61B2339-8366-4111-8F73-67EF3F113E4A}" srcOrd="0" destOrd="0" presId="urn:microsoft.com/office/officeart/2005/8/layout/process4"/>
    <dgm:cxn modelId="{B9DB36A8-BFB1-41FE-BA41-B482013D89F6}" type="presParOf" srcId="{53C0C079-DD0C-445B-8E13-33018E11AA5E}" destId="{6163F8D6-8333-4912-B050-60B4CE4F0486}" srcOrd="0" destOrd="0" presId="urn:microsoft.com/office/officeart/2005/8/layout/process4"/>
    <dgm:cxn modelId="{899EDB39-76AB-42CC-8026-314C7CE8A2F9}" type="presParOf" srcId="{6163F8D6-8333-4912-B050-60B4CE4F0486}" destId="{A61B2339-8366-4111-8F73-67EF3F113E4A}" srcOrd="0" destOrd="0" presId="urn:microsoft.com/office/officeart/2005/8/layout/process4"/>
    <dgm:cxn modelId="{D3C14507-55EC-4095-A555-8BCBDD5477AA}" type="presParOf" srcId="{53C0C079-DD0C-445B-8E13-33018E11AA5E}" destId="{553B009C-ACBA-4D5A-B2EB-FE417302314F}" srcOrd="1" destOrd="0" presId="urn:microsoft.com/office/officeart/2005/8/layout/process4"/>
    <dgm:cxn modelId="{331B939C-5EAE-4C30-BABC-A4C4E2241EFB}" type="presParOf" srcId="{53C0C079-DD0C-445B-8E13-33018E11AA5E}" destId="{3546D0EE-D5D6-4045-9429-53033718D812}" srcOrd="2" destOrd="0" presId="urn:microsoft.com/office/officeart/2005/8/layout/process4"/>
    <dgm:cxn modelId="{989E70D8-9940-4D8F-84D2-3AA2E07A7CB5}" type="presParOf" srcId="{3546D0EE-D5D6-4045-9429-53033718D812}" destId="{6B53B39A-8B54-49BE-9D9D-CAD2969480A0}" srcOrd="0" destOrd="0" presId="urn:microsoft.com/office/officeart/2005/8/layout/process4"/>
    <dgm:cxn modelId="{C9E8C740-FBD1-446A-8F9E-669B56ABF9D8}" type="presParOf" srcId="{53C0C079-DD0C-445B-8E13-33018E11AA5E}" destId="{0AD8CAF8-4405-406A-A082-B7070964A122}" srcOrd="3" destOrd="0" presId="urn:microsoft.com/office/officeart/2005/8/layout/process4"/>
    <dgm:cxn modelId="{726B6557-04ED-423B-A6D1-DD2C3A4F06B0}" type="presParOf" srcId="{53C0C079-DD0C-445B-8E13-33018E11AA5E}" destId="{0477FAB4-A7CF-41C1-9133-7FBE6D52DF3A}" srcOrd="4" destOrd="0" presId="urn:microsoft.com/office/officeart/2005/8/layout/process4"/>
    <dgm:cxn modelId="{0A2D2F5A-17A1-4A2C-ADE7-02242C696EFE}" type="presParOf" srcId="{0477FAB4-A7CF-41C1-9133-7FBE6D52DF3A}" destId="{AE3A404D-D0C1-450D-BDB3-6FCA1E0EFD6F}" srcOrd="0" destOrd="0" presId="urn:microsoft.com/office/officeart/2005/8/layout/process4"/>
    <dgm:cxn modelId="{A63B2A70-D9E9-43A9-8B16-7E1C69A87C6C}" type="presParOf" srcId="{53C0C079-DD0C-445B-8E13-33018E11AA5E}" destId="{6418FFFC-4A61-4336-BD1C-3E609F50CF83}" srcOrd="5" destOrd="0" presId="urn:microsoft.com/office/officeart/2005/8/layout/process4"/>
    <dgm:cxn modelId="{A5F5CB1E-A49E-4383-86EE-13F327C3EE70}" type="presParOf" srcId="{53C0C079-DD0C-445B-8E13-33018E11AA5E}" destId="{B8564EDA-54EC-469F-B284-0F4EC845E3D7}" srcOrd="6" destOrd="0" presId="urn:microsoft.com/office/officeart/2005/8/layout/process4"/>
    <dgm:cxn modelId="{F84FDD1D-9CE8-4D8E-A1E4-2F0E5D82C0F0}" type="presParOf" srcId="{B8564EDA-54EC-469F-B284-0F4EC845E3D7}" destId="{1C9A3B25-0DFC-4C02-BE56-CE508DCA8953}" srcOrd="0" destOrd="0" presId="urn:microsoft.com/office/officeart/2005/8/layout/process4"/>
    <dgm:cxn modelId="{11D01B92-B4D6-451B-A034-AC9BC79842F5}" type="presParOf" srcId="{53C0C079-DD0C-445B-8E13-33018E11AA5E}" destId="{CFFF00B8-11D0-4B7F-901B-F882183D8D2B}" srcOrd="7" destOrd="0" presId="urn:microsoft.com/office/officeart/2005/8/layout/process4"/>
    <dgm:cxn modelId="{FA0C5666-E74D-4F2F-9AA3-2975FE4567E3}" type="presParOf" srcId="{53C0C079-DD0C-445B-8E13-33018E11AA5E}" destId="{E79FB78F-18A9-4EDA-874E-41CC124D337C}" srcOrd="8" destOrd="0" presId="urn:microsoft.com/office/officeart/2005/8/layout/process4"/>
    <dgm:cxn modelId="{45FE420C-7C5A-482A-966E-DD5CED2928F0}" type="presParOf" srcId="{E79FB78F-18A9-4EDA-874E-41CC124D337C}" destId="{A90049AA-CBD6-4AEF-9EBA-5C7B5F86C71F}" srcOrd="0" destOrd="0" presId="urn:microsoft.com/office/officeart/2005/8/layout/process4"/>
    <dgm:cxn modelId="{3265C621-261C-4D86-AF9A-FD002CBB8D7E}" type="presParOf" srcId="{53C0C079-DD0C-445B-8E13-33018E11AA5E}" destId="{CD0A88A9-D499-437C-9B29-8E866E803EBC}" srcOrd="9" destOrd="0" presId="urn:microsoft.com/office/officeart/2005/8/layout/process4"/>
    <dgm:cxn modelId="{95426604-1FE6-4336-AEEB-469940F21ADC}" type="presParOf" srcId="{53C0C079-DD0C-445B-8E13-33018E11AA5E}" destId="{E8BC6539-1E3E-4F81-9C30-50D3EE42E113}" srcOrd="10" destOrd="0" presId="urn:microsoft.com/office/officeart/2005/8/layout/process4"/>
    <dgm:cxn modelId="{DFB83DAD-DAC7-462A-964F-88B2FF3455AE}" type="presParOf" srcId="{E8BC6539-1E3E-4F81-9C30-50D3EE42E113}" destId="{3AC56C42-DFCB-4D8D-BA1D-03C9949DD54E}" srcOrd="0" destOrd="0" presId="urn:microsoft.com/office/officeart/2005/8/layout/process4"/>
    <dgm:cxn modelId="{85268B7D-12EA-4834-A08B-B879095214CE}" type="presParOf" srcId="{53C0C079-DD0C-445B-8E13-33018E11AA5E}" destId="{4B2AAFC8-041E-494C-89F6-E7AE11C76BD4}" srcOrd="11" destOrd="0" presId="urn:microsoft.com/office/officeart/2005/8/layout/process4"/>
    <dgm:cxn modelId="{E3A15CEA-1513-421F-B33E-E70F7ECA54C2}" type="presParOf" srcId="{53C0C079-DD0C-445B-8E13-33018E11AA5E}" destId="{23623D10-235D-41C3-AB5C-3D77882200EE}" srcOrd="12" destOrd="0" presId="urn:microsoft.com/office/officeart/2005/8/layout/process4"/>
    <dgm:cxn modelId="{77BBB512-0D26-4FD4-A4EB-73E401A1FBFC}" type="presParOf" srcId="{23623D10-235D-41C3-AB5C-3D77882200EE}" destId="{56E09A99-A56C-4723-832F-E8CEEE729B73}" srcOrd="0" destOrd="0" presId="urn:microsoft.com/office/officeart/2005/8/layout/process4"/>
    <dgm:cxn modelId="{0844C457-0891-4FB4-BE6D-C87DA34A73FE}" type="presParOf" srcId="{53C0C079-DD0C-445B-8E13-33018E11AA5E}" destId="{22675F40-8F65-4C32-9712-AB78C54FB738}" srcOrd="13" destOrd="0" presId="urn:microsoft.com/office/officeart/2005/8/layout/process4"/>
    <dgm:cxn modelId="{9503A119-2C31-4A24-ACB9-FF38EBD2C08D}" type="presParOf" srcId="{53C0C079-DD0C-445B-8E13-33018E11AA5E}" destId="{7B1F42B7-2992-4296-AB40-989030AE669E}" srcOrd="14" destOrd="0" presId="urn:microsoft.com/office/officeart/2005/8/layout/process4"/>
    <dgm:cxn modelId="{AE868F24-A8EA-451B-B2A8-AC6254B8C579}" type="presParOf" srcId="{7B1F42B7-2992-4296-AB40-989030AE669E}" destId="{FA5DED89-4573-4A62-99C6-B233D4E4BEF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4286884" y="-657667"/>
          <a:ext cx="5107586" cy="5107586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429962" y="291548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548"/>
        <a:ext cx="7296006" cy="583400"/>
      </dsp:txXfrm>
    </dsp:sp>
    <dsp:sp modelId="{68745E51-0345-4658-A7A4-B1F4C3EFB484}">
      <dsp:nvSpPr>
        <dsp:cNvPr id="0" name=""/>
        <dsp:cNvSpPr/>
      </dsp:nvSpPr>
      <dsp:spPr>
        <a:xfrm>
          <a:off x="65337" y="218623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764439" y="116680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sz="2800" kern="1200" dirty="0">
            <a:latin typeface="Segoe UI Light" pitchFamily="34" charset="0"/>
            <a:cs typeface="Times New Roman" pitchFamily="18" charset="0"/>
          </a:endParaRPr>
        </a:p>
      </dsp:txBody>
      <dsp:txXfrm>
        <a:off x="764439" y="1166800"/>
        <a:ext cx="6961529" cy="583400"/>
      </dsp:txXfrm>
    </dsp:sp>
    <dsp:sp modelId="{77C541FC-1512-4E44-8731-08C4D27DDA33}">
      <dsp:nvSpPr>
        <dsp:cNvPr id="0" name=""/>
        <dsp:cNvSpPr/>
      </dsp:nvSpPr>
      <dsp:spPr>
        <a:xfrm>
          <a:off x="399814" y="1093875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808645" y="207887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sp:txBody>
      <dsp:txXfrm>
        <a:off x="808645" y="2078870"/>
        <a:ext cx="6961529" cy="583400"/>
      </dsp:txXfrm>
    </dsp:sp>
    <dsp:sp modelId="{9719BA85-BF0E-47F7-A721-995E2FF0224B}">
      <dsp:nvSpPr>
        <dsp:cNvPr id="0" name=""/>
        <dsp:cNvSpPr/>
      </dsp:nvSpPr>
      <dsp:spPr>
        <a:xfrm>
          <a:off x="399814" y="1969126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429962" y="2917303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7303"/>
        <a:ext cx="7296006" cy="583400"/>
      </dsp:txXfrm>
    </dsp:sp>
    <dsp:sp modelId="{7CAEB1B3-2AE6-49F7-BC49-C99683973853}">
      <dsp:nvSpPr>
        <dsp:cNvPr id="0" name=""/>
        <dsp:cNvSpPr/>
      </dsp:nvSpPr>
      <dsp:spPr>
        <a:xfrm>
          <a:off x="65337" y="2844378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1B2339-8366-4111-8F73-67EF3F113E4A}">
      <dsp:nvSpPr>
        <dsp:cNvPr id="0" name=""/>
        <dsp:cNvSpPr/>
      </dsp:nvSpPr>
      <dsp:spPr>
        <a:xfrm>
          <a:off x="0" y="3290555"/>
          <a:ext cx="5687417" cy="30853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dirty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8. Clean up and close connections</a:t>
          </a:r>
          <a:endParaRPr lang="en-US" sz="1400" b="1" kern="1200" cap="none" spc="0" dirty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>
        <a:off x="0" y="3290555"/>
        <a:ext cx="5687417" cy="308530"/>
      </dsp:txXfrm>
    </dsp:sp>
    <dsp:sp modelId="{6B53B39A-8B54-49BE-9D9D-CAD2969480A0}">
      <dsp:nvSpPr>
        <dsp:cNvPr id="0" name=""/>
        <dsp:cNvSpPr/>
      </dsp:nvSpPr>
      <dsp:spPr>
        <a:xfrm rot="10800000">
          <a:off x="0" y="2820664"/>
          <a:ext cx="5687417" cy="474519"/>
        </a:xfrm>
        <a:prstGeom prst="upArrowCallout">
          <a:avLst/>
        </a:prstGeom>
        <a:solidFill>
          <a:schemeClr val="accent1">
            <a:shade val="80000"/>
            <a:hueOff val="101365"/>
            <a:satOff val="-5692"/>
            <a:lumOff val="4909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7. Export Mining Model data to database (Database Engine)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2820664"/>
        <a:ext cx="5687417" cy="308328"/>
      </dsp:txXfrm>
    </dsp:sp>
    <dsp:sp modelId="{AE3A404D-D0C1-450D-BDB3-6FCA1E0EFD6F}">
      <dsp:nvSpPr>
        <dsp:cNvPr id="0" name=""/>
        <dsp:cNvSpPr/>
      </dsp:nvSpPr>
      <dsp:spPr>
        <a:xfrm rot="10800000">
          <a:off x="0" y="2350772"/>
          <a:ext cx="5687417" cy="474519"/>
        </a:xfrm>
        <a:prstGeom prst="upArrowCallout">
          <a:avLst/>
        </a:prstGeom>
        <a:solidFill>
          <a:schemeClr val="accent1">
            <a:shade val="80000"/>
            <a:hueOff val="202730"/>
            <a:satOff val="-11384"/>
            <a:lumOff val="9817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6. Processing Mining Model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2350772"/>
        <a:ext cx="5687417" cy="308328"/>
      </dsp:txXfrm>
    </dsp:sp>
    <dsp:sp modelId="{1C9A3B25-0DFC-4C02-BE56-CE508DCA8953}">
      <dsp:nvSpPr>
        <dsp:cNvPr id="0" name=""/>
        <dsp:cNvSpPr/>
      </dsp:nvSpPr>
      <dsp:spPr>
        <a:xfrm rot="10800000">
          <a:off x="0" y="1880880"/>
          <a:ext cx="5687417" cy="474519"/>
        </a:xfrm>
        <a:prstGeom prst="upArrowCallout">
          <a:avLst/>
        </a:prstGeom>
        <a:solidFill>
          <a:schemeClr val="accent1">
            <a:shade val="80000"/>
            <a:hueOff val="304095"/>
            <a:satOff val="-17076"/>
            <a:lumOff val="14726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5. Create Mining structures and mining models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1880880"/>
        <a:ext cx="5687417" cy="308328"/>
      </dsp:txXfrm>
    </dsp:sp>
    <dsp:sp modelId="{A90049AA-CBD6-4AEF-9EBA-5C7B5F86C71F}">
      <dsp:nvSpPr>
        <dsp:cNvPr id="0" name=""/>
        <dsp:cNvSpPr/>
      </dsp:nvSpPr>
      <dsp:spPr>
        <a:xfrm rot="10800000">
          <a:off x="0" y="1410988"/>
          <a:ext cx="5687417" cy="474519"/>
        </a:xfrm>
        <a:prstGeom prst="upArrowCallout">
          <a:avLst/>
        </a:prstGeom>
        <a:solidFill>
          <a:schemeClr val="accent1">
            <a:shade val="80000"/>
            <a:hueOff val="405460"/>
            <a:satOff val="-22768"/>
            <a:lumOff val="19635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4. Select Algorithm and declare parameters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1410988"/>
        <a:ext cx="5687417" cy="308328"/>
      </dsp:txXfrm>
    </dsp:sp>
    <dsp:sp modelId="{3AC56C42-DFCB-4D8D-BA1D-03C9949DD54E}">
      <dsp:nvSpPr>
        <dsp:cNvPr id="0" name=""/>
        <dsp:cNvSpPr/>
      </dsp:nvSpPr>
      <dsp:spPr>
        <a:xfrm rot="10800000">
          <a:off x="0" y="941097"/>
          <a:ext cx="5687417" cy="474519"/>
        </a:xfrm>
        <a:prstGeom prst="upArrowCallout">
          <a:avLst/>
        </a:prstGeom>
        <a:solidFill>
          <a:schemeClr val="accent1">
            <a:shade val="80000"/>
            <a:hueOff val="506825"/>
            <a:satOff val="-28460"/>
            <a:lumOff val="24544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balanced" dir="t">
              <a:rot lat="0" lon="0" rev="2100000"/>
            </a:lightRig>
          </a:scene3d>
          <a:sp3d extrusionH="57150" prstMaterial="metal">
            <a:bevelT w="38100" h="25400"/>
            <a:contourClr>
              <a:schemeClr val="bg2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3. Create Analysis Service Data Source View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941097"/>
        <a:ext cx="5687417" cy="308328"/>
      </dsp:txXfrm>
    </dsp:sp>
    <dsp:sp modelId="{56E09A99-A56C-4723-832F-E8CEEE729B73}">
      <dsp:nvSpPr>
        <dsp:cNvPr id="0" name=""/>
        <dsp:cNvSpPr/>
      </dsp:nvSpPr>
      <dsp:spPr>
        <a:xfrm rot="10800000">
          <a:off x="0" y="471205"/>
          <a:ext cx="5687417" cy="474519"/>
        </a:xfrm>
        <a:prstGeom prst="upArrowCallout">
          <a:avLst/>
        </a:prstGeom>
        <a:solidFill>
          <a:schemeClr val="accent1">
            <a:shade val="80000"/>
            <a:hueOff val="608191"/>
            <a:satOff val="-34152"/>
            <a:lumOff val="29452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2. Create Analysis Services Data Source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471205"/>
        <a:ext cx="5687417" cy="308328"/>
      </dsp:txXfrm>
    </dsp:sp>
    <dsp:sp modelId="{FA5DED89-4573-4A62-99C6-B233D4E4BEF8}">
      <dsp:nvSpPr>
        <dsp:cNvPr id="0" name=""/>
        <dsp:cNvSpPr/>
      </dsp:nvSpPr>
      <dsp:spPr>
        <a:xfrm rot="10800000">
          <a:off x="0" y="1313"/>
          <a:ext cx="5687417" cy="474519"/>
        </a:xfrm>
        <a:prstGeom prst="upArrowCallout">
          <a:avLst/>
        </a:prstGeom>
        <a:solidFill>
          <a:schemeClr val="accent1">
            <a:shade val="80000"/>
            <a:hueOff val="709556"/>
            <a:satOff val="-39844"/>
            <a:lumOff val="34361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smtClean="0">
              <a:ln w="17780" cmpd="sng">
                <a:prstDash val="solid"/>
                <a:miter lim="800000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ea typeface="Verdana" pitchFamily="34" charset="0"/>
              <a:cs typeface="Times New Roman" pitchFamily="18" charset="0"/>
            </a:rPr>
            <a:t>1. Preprocessing data and export data to view</a:t>
          </a:r>
          <a:endParaRPr lang="en-US" sz="1400" b="1" kern="1200" cap="none" spc="0">
            <a:ln w="17780" cmpd="sng">
              <a:prstDash val="solid"/>
              <a:miter lim="800000"/>
            </a:ln>
            <a:solidFill>
              <a:schemeClr val="accent5">
                <a:lumMod val="20000"/>
                <a:lumOff val="80000"/>
              </a:schemeClr>
            </a:solidFill>
            <a:effectLst>
              <a:outerShdw blurRad="55000" dist="50800" dir="5400000" algn="tl">
                <a:srgbClr val="000000">
                  <a:alpha val="33000"/>
                </a:srgbClr>
              </a:outerShdw>
            </a:effectLst>
            <a:latin typeface="Times New Roman" pitchFamily="18" charset="0"/>
            <a:ea typeface="Verdana" pitchFamily="34" charset="0"/>
            <a:cs typeface="Times New Roman" pitchFamily="18" charset="0"/>
          </a:endParaRPr>
        </a:p>
      </dsp:txBody>
      <dsp:txXfrm rot="10800000">
        <a:off x="0" y="1313"/>
        <a:ext cx="5687417" cy="308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08/01/2012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5167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Attribute -&gt; </a:t>
            </a:r>
            <a:r>
              <a:rPr lang="en-US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8517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) =&gt;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0299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tin: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+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cây</a:t>
            </a:r>
            <a:r>
              <a:rPr lang="en-US" baseline="0" dirty="0" smtClean="0"/>
              <a:t> profile </a:t>
            </a:r>
            <a:r>
              <a:rPr lang="en-US" baseline="0" dirty="0" err="1" smtClean="0"/>
              <a:t>Giáo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 – profile Education, C#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C# 4.0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Attribute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78550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1/8/2012 11:43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1/8/2012 11:43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3"/>
            <a:ext cx="2209800" cy="273844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1/8/2012 11:43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8" y="4686156"/>
            <a:ext cx="55734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8" y="1699107"/>
            <a:ext cx="7683913" cy="1142623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352790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70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41287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186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7" y="3219822"/>
            <a:ext cx="2407941" cy="18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1/8/2012 11:43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1/8/2012 11:43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8" y="1371606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7" y="2682707"/>
            <a:ext cx="768191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400056"/>
            <a:ext cx="7043208" cy="1142621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1771656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5" y="3829056"/>
            <a:ext cx="8679127" cy="623248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70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5966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058670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670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629322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31158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629322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8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4" y="4711541"/>
            <a:ext cx="1229995" cy="2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1/8/2012 11:43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6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41835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41835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1" y="1085853"/>
            <a:ext cx="8363937" cy="114262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1" y="3257553"/>
            <a:ext cx="8363937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0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1/8/2012 11:43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4800606"/>
            <a:ext cx="2132964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24198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850531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918371"/>
            <a:ext cx="1623848" cy="1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65610"/>
            <a:ext cx="9144000" cy="165735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1" y="3091358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1" y="1322984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590277"/>
            <a:ext cx="9163056" cy="24743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322983"/>
            <a:ext cx="768153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3091358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9" y="4176773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2" y="4719920"/>
            <a:ext cx="1829069" cy="29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644860"/>
            <a:ext cx="1160060" cy="13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1/8/2012 11:43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6" y="787808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7" y="4758343"/>
            <a:ext cx="1886441" cy="132078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753960"/>
            <a:ext cx="4400506" cy="438954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280035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753959"/>
            <a:ext cx="9144000" cy="6858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896515"/>
            <a:ext cx="3887212" cy="416720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1597972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1/8/2012 11:43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2573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646"/>
            <a:ext cx="9141808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fld id="{67583CB6-BCF9-42D4-BCDC-9094FDF08539}" type="datetime8">
              <a:rPr lang="en-US" smtClean="0"/>
              <a:t>1/8/2012 11:43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90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1/8/2012 11:43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316736"/>
            <a:ext cx="1615307" cy="1266340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1/8/2012 11:43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4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1/8/2012 11:43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2647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5966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083470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67468"/>
            <a:ext cx="8363938" cy="4154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6" y="125501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wm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Thuyết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trình</a:t>
            </a:r>
            <a:r>
              <a:rPr lang="en-US" dirty="0" smtClean="0">
                <a:solidFill>
                  <a:srgbClr val="FF0000"/>
                </a:solidFill>
              </a:rPr>
              <a:t>: 25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u="sng" dirty="0" err="1" smtClean="0"/>
              <a:t>Giới</a:t>
            </a:r>
            <a:r>
              <a:rPr lang="en-US" u="sng" dirty="0" smtClean="0"/>
              <a:t> </a:t>
            </a:r>
            <a:r>
              <a:rPr lang="en-US" u="sng" dirty="0" err="1" smtClean="0"/>
              <a:t>thiệu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	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quyết</a:t>
            </a:r>
            <a:r>
              <a:rPr lang="en-US" u="sng" dirty="0" smtClean="0"/>
              <a:t> </a:t>
            </a:r>
            <a:r>
              <a:rPr lang="en-US" u="sng" dirty="0" err="1" smtClean="0"/>
              <a:t>bài</a:t>
            </a:r>
            <a:r>
              <a:rPr lang="en-US" u="sng" dirty="0" smtClean="0"/>
              <a:t> </a:t>
            </a:r>
            <a:r>
              <a:rPr lang="en-US" u="sng" dirty="0" err="1" smtClean="0"/>
              <a:t>toán</a:t>
            </a:r>
            <a:r>
              <a:rPr lang="en-US" u="sng" dirty="0" smtClean="0"/>
              <a:t>:</a:t>
            </a:r>
            <a:r>
              <a:rPr lang="en-US" dirty="0" smtClean="0"/>
              <a:t>					</a:t>
            </a:r>
            <a:r>
              <a:rPr lang="en-US" b="1" dirty="0" smtClean="0">
                <a:solidFill>
                  <a:srgbClr val="FF0000"/>
                </a:solidFill>
              </a:rPr>
              <a:t>10’</a:t>
            </a:r>
          </a:p>
          <a:p>
            <a:pPr lvl="2"/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 (</a:t>
            </a:r>
            <a:r>
              <a:rPr lang="en-US" dirty="0" err="1" smtClean="0"/>
              <a:t>Phúc</a:t>
            </a:r>
            <a:r>
              <a:rPr lang="en-US" dirty="0" smtClean="0"/>
              <a:t>)					</a:t>
            </a:r>
            <a:r>
              <a:rPr lang="en-US" i="1" dirty="0" smtClean="0"/>
              <a:t>5’</a:t>
            </a:r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Nguyên</a:t>
            </a:r>
            <a:r>
              <a:rPr lang="en-US" dirty="0" smtClean="0"/>
              <a:t>)					</a:t>
            </a:r>
            <a:r>
              <a:rPr lang="en-US" i="1" dirty="0" smtClean="0"/>
              <a:t>2’</a:t>
            </a:r>
          </a:p>
          <a:p>
            <a:pPr lvl="2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smtClean="0"/>
              <a:t>3 (</a:t>
            </a:r>
            <a:r>
              <a:rPr lang="en-US" dirty="0" err="1" smtClean="0"/>
              <a:t>Nguyên</a:t>
            </a:r>
            <a:r>
              <a:rPr lang="en-US" dirty="0" smtClean="0"/>
              <a:t>)					</a:t>
            </a:r>
            <a:r>
              <a:rPr lang="en-US" i="1" dirty="0" smtClean="0"/>
              <a:t>2’</a:t>
            </a:r>
          </a:p>
          <a:p>
            <a:pPr lvl="2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	(</a:t>
            </a:r>
            <a:r>
              <a:rPr lang="en-US" dirty="0" err="1" smtClean="0"/>
              <a:t>Nguyên</a:t>
            </a:r>
            <a:r>
              <a:rPr lang="en-US" dirty="0" smtClean="0"/>
              <a:t>)			1’</a:t>
            </a:r>
          </a:p>
          <a:p>
            <a:pPr lvl="1"/>
            <a:r>
              <a:rPr lang="en-US" u="sng" dirty="0" err="1" smtClean="0"/>
              <a:t>Giải</a:t>
            </a:r>
            <a:r>
              <a:rPr lang="en-US" u="sng" dirty="0" smtClean="0"/>
              <a:t> </a:t>
            </a:r>
            <a:r>
              <a:rPr lang="en-US" u="sng" dirty="0" err="1" smtClean="0"/>
              <a:t>pháp</a:t>
            </a:r>
            <a:r>
              <a:rPr lang="en-US" u="sng" dirty="0" smtClean="0"/>
              <a:t> Job Zoom framework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Hiếu</a:t>
            </a:r>
            <a:r>
              <a:rPr lang="en-US" dirty="0" smtClean="0"/>
              <a:t>)		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’</a:t>
            </a:r>
          </a:p>
          <a:p>
            <a:pPr lvl="1"/>
            <a:r>
              <a:rPr lang="en-US" u="sng" dirty="0" smtClean="0"/>
              <a:t>Demo</a:t>
            </a:r>
            <a:r>
              <a:rPr lang="en-US" dirty="0" smtClean="0"/>
              <a:t>	(</a:t>
            </a:r>
            <a:r>
              <a:rPr lang="en-US" dirty="0" err="1" smtClean="0"/>
              <a:t>Phúc</a:t>
            </a:r>
            <a:r>
              <a:rPr lang="en-US" dirty="0" smtClean="0"/>
              <a:t>)					</a:t>
            </a:r>
            <a:r>
              <a:rPr lang="en-US" b="1" dirty="0" smtClean="0">
                <a:solidFill>
                  <a:srgbClr val="FF0000"/>
                </a:solidFill>
              </a:rPr>
              <a:t>5’</a:t>
            </a:r>
          </a:p>
          <a:p>
            <a:pPr lvl="1"/>
            <a:r>
              <a:rPr lang="en-US" u="sng" dirty="0" err="1" smtClean="0"/>
              <a:t>Đánh</a:t>
            </a:r>
            <a:r>
              <a:rPr lang="en-US" u="sng" dirty="0" smtClean="0"/>
              <a:t> </a:t>
            </a:r>
            <a:r>
              <a:rPr lang="en-US" u="sng" dirty="0" err="1" smtClean="0"/>
              <a:t>giá</a:t>
            </a:r>
            <a:r>
              <a:rPr lang="en-US" u="sng" dirty="0" smtClean="0"/>
              <a:t> &amp; </a:t>
            </a:r>
            <a:r>
              <a:rPr lang="en-US" u="sng" dirty="0" err="1" smtClean="0"/>
              <a:t>hướng</a:t>
            </a:r>
            <a:r>
              <a:rPr lang="en-US" u="sng" dirty="0" smtClean="0"/>
              <a:t> </a:t>
            </a:r>
            <a:r>
              <a:rPr lang="en-US" u="sng" dirty="0" err="1" smtClean="0"/>
              <a:t>phát</a:t>
            </a:r>
            <a:r>
              <a:rPr lang="en-US" u="sng" dirty="0" smtClean="0"/>
              <a:t> </a:t>
            </a:r>
            <a:r>
              <a:rPr lang="en-US" u="sng" dirty="0" err="1" smtClean="0"/>
              <a:t>triển</a:t>
            </a:r>
            <a:r>
              <a:rPr lang="en-US" u="sng" dirty="0" smtClean="0"/>
              <a:t> (</a:t>
            </a:r>
            <a:r>
              <a:rPr lang="en-US" u="sng" dirty="0" err="1" smtClean="0"/>
              <a:t>Phúc</a:t>
            </a:r>
            <a:r>
              <a:rPr lang="en-US" u="sng" dirty="0" smtClean="0"/>
              <a:t>)</a:t>
            </a: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</a:rPr>
              <a:t>2’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Q&amp;A: 20 </a:t>
            </a:r>
            <a:r>
              <a:rPr lang="en-US" dirty="0" err="1" smtClean="0">
                <a:solidFill>
                  <a:srgbClr val="FF0000"/>
                </a:solidFill>
              </a:rPr>
              <a:t>mins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#3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462486"/>
          </a:xfrm>
        </p:spPr>
        <p:txBody>
          <a:bodyPr/>
          <a:lstStyle/>
          <a:p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: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hữu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,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Data mining: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tập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dữ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liệu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cần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khai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thác</a:t>
            </a:r>
            <a:r>
              <a:rPr lang="en-US" i="1" dirty="0" smtClean="0">
                <a:solidFill>
                  <a:schemeClr val="tx2"/>
                </a:solidFill>
              </a:rPr>
              <a:t>, </a:t>
            </a:r>
            <a:r>
              <a:rPr lang="en-US" i="1" dirty="0" err="1" smtClean="0">
                <a:solidFill>
                  <a:schemeClr val="tx2"/>
                </a:solidFill>
              </a:rPr>
              <a:t>có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những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thuộc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tính</a:t>
            </a:r>
            <a:r>
              <a:rPr lang="en-US" i="1" dirty="0" smtClean="0">
                <a:solidFill>
                  <a:schemeClr val="tx2"/>
                </a:solidFill>
              </a:rPr>
              <a:t> (attributes) </a:t>
            </a:r>
            <a:r>
              <a:rPr lang="en-US" i="1" dirty="0" err="1" smtClean="0">
                <a:solidFill>
                  <a:schemeClr val="tx2"/>
                </a:solidFill>
              </a:rPr>
              <a:t>được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xác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định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rõ</a:t>
            </a:r>
            <a:endParaRPr lang="en-US" i="1" dirty="0" smtClean="0">
              <a:solidFill>
                <a:schemeClr val="tx2"/>
              </a:solidFill>
            </a:endParaRPr>
          </a:p>
          <a:p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attributes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</a:t>
            </a:r>
          </a:p>
          <a:p>
            <a:pPr>
              <a:buFont typeface="Symbol"/>
              <a:buChar char="Þ"/>
            </a:pP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  <a:p>
            <a:pPr>
              <a:buFont typeface="Symbol"/>
              <a:buChar char="Þ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5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smtClean="0"/>
              <a:t>trên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Giải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Quyết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Bài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chung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tổ</a:t>
            </a:r>
            <a:r>
              <a:rPr lang="vi-VN" dirty="0"/>
              <a:t> </a:t>
            </a:r>
            <a:r>
              <a:rPr lang="vi-VN" dirty="0" err="1"/>
              <a:t>chức</a:t>
            </a:r>
            <a:r>
              <a:rPr lang="vi-VN" dirty="0"/>
              <a:t> thông tin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 </a:t>
            </a:r>
            <a:r>
              <a:rPr lang="vi-VN" dirty="0" err="1"/>
              <a:t>đảm</a:t>
            </a:r>
            <a:r>
              <a:rPr lang="vi-VN" dirty="0"/>
              <a:t>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tìm</a:t>
            </a:r>
            <a:r>
              <a:rPr lang="vi-VN" dirty="0"/>
              <a:t> </a:t>
            </a:r>
            <a:r>
              <a:rPr lang="vi-VN" dirty="0" err="1"/>
              <a:t>kiếm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so </a:t>
            </a:r>
            <a:r>
              <a:rPr lang="vi-VN" dirty="0" err="1" smtClean="0"/>
              <a:t>khớp</a:t>
            </a:r>
            <a:endParaRPr lang="en-US" dirty="0" smtClean="0">
              <a:latin typeface="Segoe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Pháp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Toán</a:t>
            </a:r>
            <a:r>
              <a:rPr lang="en-US" dirty="0" smtClean="0">
                <a:latin typeface="Segoe UI Light" pitchFamily="34" charset="0"/>
              </a:rPr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7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Giải pháp tăng sự linh hoạt các thuộc tính #1</a:t>
            </a:r>
            <a:endParaRPr lang="en-US" sz="28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627534"/>
            <a:ext cx="7924800" cy="692497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3798"/>
            <a:ext cx="28289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7534"/>
            <a:ext cx="2801965" cy="180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2536036"/>
            <a:ext cx="15196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/>
              <a:t>B = {B1, B2, A1, A2}</a:t>
            </a:r>
            <a:endParaRPr lang="en-US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9552" y="4876006"/>
            <a:ext cx="2563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chemeClr val="bg2">
                    <a:lumMod val="10000"/>
                  </a:schemeClr>
                </a:solidFill>
              </a:rPr>
              <a:t>B = { B1, B2, A1, A2, C1, C2, … N)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0720" y="1851670"/>
            <a:ext cx="8720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inheritance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0720" y="4443958"/>
            <a:ext cx="9714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composition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3695290" y="915486"/>
            <a:ext cx="486563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Sử dụng nguyên lý tập hợp Composition để tăng khả năng linh hoạt (flexibility) các thuộc tính của một đối tượng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308"/>
            <a:ext cx="9144000" cy="415499"/>
          </a:xfrm>
        </p:spPr>
        <p:txBody>
          <a:bodyPr/>
          <a:lstStyle/>
          <a:p>
            <a:pPr algn="ctr"/>
            <a:r>
              <a:rPr lang="en-US" sz="2800" smtClean="0"/>
              <a:t>Giải pháp tạo sự linh hoạt về thứ tự thuộc tính của đối tượng</a:t>
            </a:r>
            <a:endParaRPr lang="en-US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699542"/>
            <a:ext cx="4499992" cy="307777"/>
          </a:xfrm>
        </p:spPr>
        <p:txBody>
          <a:bodyPr/>
          <a:lstStyle/>
          <a:p>
            <a:r>
              <a:rPr lang="en-US" dirty="0" err="1" smtClean="0"/>
              <a:t>aaa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499992" y="699542"/>
            <a:ext cx="4644008" cy="3816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0301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200" smtClean="0"/>
              <a:t>Giải pháp mô tả các thuộc tính của đối tượng </a:t>
            </a:r>
            <a:br>
              <a:rPr lang="en-US" sz="3200" smtClean="0"/>
            </a:br>
            <a:r>
              <a:rPr lang="en-US" sz="3200" smtClean="0"/>
              <a:t>bằng kỹ thuật tagging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616375"/>
          </a:xfrm>
        </p:spPr>
        <p:txBody>
          <a:bodyPr/>
          <a:lstStyle/>
          <a:p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(data modeling) -&gt; structured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&amp;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Tag</a:t>
            </a:r>
          </a:p>
          <a:p>
            <a:pPr lvl="1"/>
            <a:r>
              <a:rPr lang="en-US" dirty="0" smtClean="0"/>
              <a:t>Tag (metadata)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phi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endParaRPr lang="en-US" dirty="0" smtClean="0"/>
          </a:p>
          <a:p>
            <a:pPr lvl="1"/>
            <a:r>
              <a:rPr lang="en-US" dirty="0" smtClean="0"/>
              <a:t>Tagging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endParaRPr lang="en-US" dirty="0" smtClean="0"/>
          </a:p>
          <a:p>
            <a:pPr lvl="1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#1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929886"/>
            <a:ext cx="3923928" cy="3077766"/>
          </a:xfrm>
        </p:spPr>
        <p:txBody>
          <a:bodyPr/>
          <a:lstStyle/>
          <a:p>
            <a:r>
              <a:rPr lang="en-US" sz="1800" smtClean="0"/>
              <a:t>Vấn đề:</a:t>
            </a:r>
          </a:p>
          <a:p>
            <a:pPr lvl="1"/>
            <a:r>
              <a:rPr lang="en-US" sz="1800" smtClean="0"/>
              <a:t>Sau khi phân tả và mô tả thông tin đối tượng bằng các tag (un-structured)</a:t>
            </a:r>
          </a:p>
          <a:p>
            <a:pPr lvl="1"/>
            <a:r>
              <a:rPr lang="en-US" sz="1800" smtClean="0"/>
              <a:t>Cần tái cấu trúc lại thông tin (structured)</a:t>
            </a:r>
          </a:p>
          <a:p>
            <a:pPr lvl="1"/>
            <a:r>
              <a:rPr lang="en-US" sz="1800" smtClean="0"/>
              <a:t>Đảm bảo các đối tượng có khả năng so khớp với nhau</a:t>
            </a:r>
          </a:p>
          <a:p>
            <a:pPr lvl="1"/>
            <a:r>
              <a:rPr lang="en-US" sz="1800" smtClean="0"/>
              <a:t>Đảm bảo khả năng mở rộng (extensibility)</a:t>
            </a:r>
            <a:endParaRPr lang="en-US" sz="180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776877" y="929886"/>
            <a:ext cx="3923928" cy="240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Taxonomy</a:t>
            </a:r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r>
              <a:rPr lang="en-US" sz="1800" smtClean="0"/>
              <a:t>Giải pháp</a:t>
            </a:r>
          </a:p>
          <a:p>
            <a:pPr lvl="1"/>
            <a:r>
              <a:rPr lang="en-US" sz="1800" smtClean="0"/>
              <a:t>Sử dụng Hierarchical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98" y="1203598"/>
            <a:ext cx="2969010" cy="156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2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#2</a:t>
            </a:r>
            <a:endParaRPr lang="en-US" sz="3200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24" y="1701953"/>
            <a:ext cx="36004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b="6878"/>
          <a:stretch/>
        </p:blipFill>
        <p:spPr bwMode="auto">
          <a:xfrm>
            <a:off x="941244" y="1121695"/>
            <a:ext cx="1522600" cy="345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7" name="TextBox 5136"/>
          <p:cNvSpPr txBox="1"/>
          <p:nvPr/>
        </p:nvSpPr>
        <p:spPr>
          <a:xfrm>
            <a:off x="7061974" y="1316026"/>
            <a:ext cx="924933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Level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5139" name="Oval 5138"/>
          <p:cNvSpPr/>
          <p:nvPr/>
        </p:nvSpPr>
        <p:spPr>
          <a:xfrm>
            <a:off x="3059832" y="796276"/>
            <a:ext cx="4362132" cy="352839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&lt;Object&gt;</a:t>
            </a:r>
            <a:endParaRPr lang="en-US" dirty="0"/>
          </a:p>
        </p:txBody>
      </p:sp>
      <p:sp>
        <p:nvSpPr>
          <p:cNvPr id="5149" name="Rectangle 5148"/>
          <p:cNvSpPr/>
          <p:nvPr/>
        </p:nvSpPr>
        <p:spPr>
          <a:xfrm>
            <a:off x="1114969" y="2319076"/>
            <a:ext cx="1122419" cy="53224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128097" y="2884508"/>
            <a:ext cx="1109291" cy="1954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114968" y="1228324"/>
            <a:ext cx="917027" cy="1954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Curved Connector 48"/>
          <p:cNvCxnSpPr/>
          <p:nvPr/>
        </p:nvCxnSpPr>
        <p:spPr>
          <a:xfrm rot="10800000">
            <a:off x="5693772" y="1876397"/>
            <a:ext cx="1656184" cy="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rot="10800000" flipV="1">
            <a:off x="6737888" y="2895028"/>
            <a:ext cx="684076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urved Connector 88"/>
          <p:cNvCxnSpPr/>
          <p:nvPr/>
        </p:nvCxnSpPr>
        <p:spPr>
          <a:xfrm rot="10800000" flipV="1">
            <a:off x="7061974" y="3352173"/>
            <a:ext cx="359990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114968" y="3892620"/>
            <a:ext cx="1194428" cy="43204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/>
          <p:cNvCxnSpPr>
            <a:stCxn id="70" idx="3"/>
          </p:cNvCxnSpPr>
          <p:nvPr/>
        </p:nvCxnSpPr>
        <p:spPr>
          <a:xfrm>
            <a:off x="2031995" y="1326036"/>
            <a:ext cx="2437641" cy="550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70" idx="3"/>
            <a:endCxn id="28" idx="1"/>
          </p:cNvCxnSpPr>
          <p:nvPr/>
        </p:nvCxnSpPr>
        <p:spPr>
          <a:xfrm>
            <a:off x="2031995" y="1326036"/>
            <a:ext cx="1429529" cy="1285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3"/>
          </p:cNvCxnSpPr>
          <p:nvPr/>
        </p:nvCxnSpPr>
        <p:spPr>
          <a:xfrm>
            <a:off x="2031995" y="1326036"/>
            <a:ext cx="1285513" cy="1918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0" y="843558"/>
            <a:ext cx="3923928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Vấn</a:t>
            </a:r>
            <a:r>
              <a:rPr lang="en-US" sz="1800" dirty="0" smtClean="0"/>
              <a:t> </a:t>
            </a:r>
            <a:r>
              <a:rPr lang="en-US" sz="1800" dirty="0" err="1" smtClean="0"/>
              <a:t>đề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err="1" smtClean="0"/>
              <a:t>Sau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</a:t>
            </a:r>
            <a:r>
              <a:rPr lang="en-US" sz="1800" dirty="0" err="1" smtClean="0"/>
              <a:t>phân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mô</a:t>
            </a:r>
            <a:r>
              <a:rPr lang="en-US" sz="1800" dirty="0" smtClean="0"/>
              <a:t> </a:t>
            </a:r>
            <a:r>
              <a:rPr lang="en-US" sz="1800" dirty="0" err="1" smtClean="0"/>
              <a:t>tả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bằng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tag (un-structured)</a:t>
            </a:r>
          </a:p>
          <a:p>
            <a:pPr lvl="1"/>
            <a:r>
              <a:rPr lang="en-US" sz="1800" dirty="0" err="1" smtClean="0"/>
              <a:t>Cần</a:t>
            </a:r>
            <a:r>
              <a:rPr lang="en-US" sz="1800" dirty="0" smtClean="0"/>
              <a:t> </a:t>
            </a:r>
            <a:r>
              <a:rPr lang="en-US" sz="1800" dirty="0" err="1" smtClean="0"/>
              <a:t>tái</a:t>
            </a:r>
            <a:r>
              <a:rPr lang="en-US" sz="1800" dirty="0" smtClean="0"/>
              <a:t> </a:t>
            </a:r>
            <a:r>
              <a:rPr lang="en-US" sz="1800" dirty="0" err="1" smtClean="0"/>
              <a:t>cấu</a:t>
            </a:r>
            <a:r>
              <a:rPr lang="en-US" sz="1800" dirty="0" smtClean="0"/>
              <a:t> </a:t>
            </a:r>
            <a:r>
              <a:rPr lang="en-US" sz="1800" dirty="0" err="1" smtClean="0"/>
              <a:t>trúc</a:t>
            </a:r>
            <a:r>
              <a:rPr lang="en-US" sz="1800" dirty="0" smtClean="0"/>
              <a:t> </a:t>
            </a:r>
            <a:r>
              <a:rPr lang="en-US" sz="1800" dirty="0" err="1" smtClean="0"/>
              <a:t>lại</a:t>
            </a:r>
            <a:r>
              <a:rPr lang="en-US" sz="1800" dirty="0" smtClean="0"/>
              <a:t> </a:t>
            </a:r>
            <a:r>
              <a:rPr lang="en-US" sz="1800" dirty="0" err="1" smtClean="0"/>
              <a:t>thông</a:t>
            </a:r>
            <a:r>
              <a:rPr lang="en-US" sz="1800" dirty="0" smtClean="0"/>
              <a:t> tin (structured)</a:t>
            </a:r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đối</a:t>
            </a:r>
            <a:r>
              <a:rPr lang="en-US" sz="1800" dirty="0" smtClean="0"/>
              <a:t> </a:t>
            </a:r>
            <a:r>
              <a:rPr lang="en-US" sz="1800" dirty="0" err="1" smtClean="0"/>
              <a:t>tượng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có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so </a:t>
            </a:r>
            <a:r>
              <a:rPr lang="en-US" sz="1800" dirty="0" err="1" smtClean="0"/>
              <a:t>khớp</a:t>
            </a:r>
            <a:r>
              <a:rPr lang="en-US" sz="1800" dirty="0" smtClean="0"/>
              <a:t> </a:t>
            </a:r>
            <a:r>
              <a:rPr lang="en-US" sz="1800" dirty="0" err="1" smtClean="0"/>
              <a:t>với</a:t>
            </a:r>
            <a:r>
              <a:rPr lang="en-US" sz="1800" dirty="0" smtClean="0"/>
              <a:t> </a:t>
            </a:r>
            <a:r>
              <a:rPr lang="en-US" sz="1800" dirty="0" err="1" smtClean="0"/>
              <a:t>nhau</a:t>
            </a:r>
            <a:endParaRPr lang="en-US" sz="1800" dirty="0" smtClean="0"/>
          </a:p>
          <a:p>
            <a:pPr lvl="1"/>
            <a:r>
              <a:rPr lang="en-US" sz="1800" dirty="0" err="1" smtClean="0"/>
              <a:t>Đảm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khả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</a:t>
            </a:r>
            <a:r>
              <a:rPr lang="en-US" sz="1800" dirty="0" err="1" smtClean="0"/>
              <a:t>mở</a:t>
            </a:r>
            <a:r>
              <a:rPr lang="en-US" sz="1800" dirty="0" smtClean="0"/>
              <a:t> </a:t>
            </a:r>
            <a:r>
              <a:rPr lang="en-US" sz="1800" dirty="0" err="1" smtClean="0"/>
              <a:t>rộng</a:t>
            </a:r>
            <a:r>
              <a:rPr lang="en-US" sz="1800" dirty="0" smtClean="0"/>
              <a:t> (extensibility)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09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" y="-20538"/>
            <a:ext cx="9179902" cy="454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1423784"/>
            <a:ext cx="9144000" cy="1409886"/>
          </a:xfrm>
          <a:effectLst/>
        </p:spPr>
        <p:txBody>
          <a:bodyPr anchor="ctr">
            <a:noAutofit/>
          </a:bodyPr>
          <a:lstStyle/>
          <a:p>
            <a:pPr algn="ctr"/>
            <a:r>
              <a:rPr lang="en-US" sz="3600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Segoe UI Light" pitchFamily="34" charset="0"/>
              </a:rPr>
              <a:t>XÂY DỰNG KIẾN TRÚC</a:t>
            </a:r>
            <a:br>
              <a:rPr lang="en-US" sz="3600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Segoe UI Light" pitchFamily="34" charset="0"/>
              </a:rPr>
            </a:br>
            <a:r>
              <a:rPr lang="en-US" sz="3600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Segoe UI Light" pitchFamily="34" charset="0"/>
              </a:rPr>
              <a:t> CỔNG THÔNG TIN TÌM VIỆC</a:t>
            </a:r>
            <a:endParaRPr lang="en-US" sz="3600" cap="none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Segoe UI Light" pitchFamily="34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4551767"/>
            <a:ext cx="2201180" cy="5143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09/01/2012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181729" y="123478"/>
            <a:ext cx="2232247" cy="1118816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4523657"/>
            <a:ext cx="4806752" cy="51952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egoe UI Light" pitchFamily="34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egoe UI Light" pitchFamily="34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537612" y="2882255"/>
            <a:ext cx="8411032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	GIẢNG VIÊN HƯỚNG DẪN:		TS.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Trần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vũ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bình</a:t>
            </a:r>
            <a:endParaRPr lang="en-US" sz="1800" b="0" dirty="0" smtClean="0">
              <a:effectLst/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	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Sinh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viên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thực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hiện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:		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lê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trung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hiếu</a:t>
            </a:r>
            <a:endParaRPr lang="en-US" sz="1800" b="0" dirty="0" smtClean="0">
              <a:effectLst/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					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Phùng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chí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nguyên</a:t>
            </a:r>
            <a:endParaRPr lang="en-US" sz="1800" b="0" dirty="0" smtClean="0">
              <a:effectLst/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					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Lê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dương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công</a:t>
            </a:r>
            <a:r>
              <a:rPr lang="en-US" sz="1800" b="0" dirty="0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0" dirty="0" err="1" smtClean="0"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phúc</a:t>
            </a:r>
            <a:endParaRPr lang="en-US" sz="1800" b="0" dirty="0" smtClean="0">
              <a:effectLst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. </a:t>
            </a:r>
            <a:r>
              <a:rPr lang="vi-VN" dirty="0" err="1" smtClean="0"/>
              <a:t>Làm</a:t>
            </a:r>
            <a:r>
              <a:rPr lang="vi-VN" dirty="0" smtClean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</a:t>
            </a:r>
            <a:r>
              <a:rPr lang="vi-VN" dirty="0" err="1" smtClean="0"/>
              <a:t>có</a:t>
            </a:r>
            <a:r>
              <a:rPr lang="vi-VN" dirty="0" smtClean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en-US" dirty="0" smtClean="0"/>
              <a:t>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  <a:endParaRPr lang="en-US" dirty="0">
              <a:latin typeface="Segoe"/>
            </a:endParaRPr>
          </a:p>
          <a:p>
            <a:pPr marL="0" indent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923877"/>
          </a:xfrm>
        </p:spPr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do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 </a:t>
            </a:r>
            <a:r>
              <a:rPr lang="en-US" dirty="0" err="1" smtClean="0">
                <a:sym typeface="Symbol"/>
              </a:rPr>
              <a:t>Cần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xác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định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mức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độ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tương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quan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giữa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các</a:t>
            </a:r>
            <a:r>
              <a:rPr lang="en-US" dirty="0" smtClean="0">
                <a:sym typeface="Symbol"/>
              </a:rPr>
              <a:t> attribute </a:t>
            </a:r>
            <a:r>
              <a:rPr lang="en-US" dirty="0" err="1" smtClean="0">
                <a:sym typeface="Symbol"/>
              </a:rPr>
              <a:t>với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nhau</a:t>
            </a:r>
            <a:endParaRPr lang="en-US" dirty="0" smtClean="0">
              <a:sym typeface="Symbol"/>
            </a:endParaRPr>
          </a:p>
          <a:p>
            <a:pPr marL="0" indent="0">
              <a:buNone/>
            </a:pPr>
            <a:r>
              <a:rPr lang="en-US" dirty="0" err="1" smtClean="0">
                <a:sym typeface="Symbol"/>
              </a:rPr>
              <a:t>Ví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dụ</a:t>
            </a:r>
            <a:r>
              <a:rPr lang="en-US" dirty="0" smtClean="0">
                <a:sym typeface="Symbol"/>
              </a:rPr>
              <a:t>:</a:t>
            </a:r>
          </a:p>
          <a:p>
            <a:pPr marL="0" indent="0">
              <a:buNone/>
            </a:pPr>
            <a:r>
              <a:rPr lang="en-US" dirty="0">
                <a:sym typeface="Symbol"/>
              </a:rPr>
              <a:t>	</a:t>
            </a:r>
            <a:r>
              <a:rPr lang="en-US" dirty="0" smtClean="0">
                <a:sym typeface="Symbol"/>
              </a:rPr>
              <a:t>“C#” </a:t>
            </a:r>
            <a:r>
              <a:rPr lang="en-US" dirty="0" err="1" smtClean="0">
                <a:sym typeface="Symbol"/>
              </a:rPr>
              <a:t>và</a:t>
            </a:r>
            <a:r>
              <a:rPr lang="en-US" dirty="0" smtClean="0">
                <a:sym typeface="Symbol"/>
              </a:rPr>
              <a:t> “C# 4.0”</a:t>
            </a:r>
          </a:p>
          <a:p>
            <a:pPr marL="0" indent="0">
              <a:buNone/>
            </a:pPr>
            <a:r>
              <a:rPr lang="en-US" dirty="0">
                <a:sym typeface="Symbol"/>
              </a:rPr>
              <a:t>	</a:t>
            </a:r>
            <a:r>
              <a:rPr lang="en-US" dirty="0" smtClean="0">
                <a:sym typeface="Symbol"/>
              </a:rPr>
              <a:t>“</a:t>
            </a:r>
            <a:r>
              <a:rPr lang="en-US" dirty="0" err="1" smtClean="0">
                <a:sym typeface="Symbol"/>
              </a:rPr>
              <a:t>Giáo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dục</a:t>
            </a:r>
            <a:r>
              <a:rPr lang="en-US" dirty="0" smtClean="0">
                <a:sym typeface="Symbol"/>
              </a:rPr>
              <a:t>” </a:t>
            </a:r>
            <a:r>
              <a:rPr lang="en-US" dirty="0" err="1" smtClean="0">
                <a:sym typeface="Symbol"/>
              </a:rPr>
              <a:t>và</a:t>
            </a:r>
            <a:r>
              <a:rPr lang="en-US" dirty="0" smtClean="0">
                <a:sym typeface="Symbol"/>
              </a:rPr>
              <a:t> “Education”</a:t>
            </a:r>
          </a:p>
          <a:p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“</a:t>
            </a:r>
            <a:r>
              <a:rPr lang="en-US" b="1" dirty="0" smtClean="0"/>
              <a:t>Classification Node</a:t>
            </a:r>
            <a:r>
              <a:rPr lang="en-US" dirty="0" smtClean="0"/>
              <a:t>”</a:t>
            </a:r>
          </a:p>
          <a:p>
            <a:endParaRPr lang="vi-VN" dirty="0"/>
          </a:p>
        </p:txBody>
      </p:sp>
      <p:sp>
        <p:nvSpPr>
          <p:cNvPr id="6" name="Right Brace 5"/>
          <p:cNvSpPr/>
          <p:nvPr/>
        </p:nvSpPr>
        <p:spPr>
          <a:xfrm>
            <a:off x="4644008" y="2283718"/>
            <a:ext cx="72008" cy="7200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4929306" y="2505258"/>
            <a:ext cx="26670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i="1" dirty="0" err="1" smtClean="0">
                <a:solidFill>
                  <a:srgbClr val="FF0000"/>
                </a:solidFill>
              </a:rPr>
              <a:t>Mức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độ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tương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quan</a:t>
            </a:r>
            <a:r>
              <a:rPr lang="en-US" b="1" i="1" dirty="0" smtClean="0">
                <a:solidFill>
                  <a:srgbClr val="FF0000"/>
                </a:solidFill>
              </a:rPr>
              <a:t> ?</a:t>
            </a:r>
            <a:endParaRPr lang="vi-VN" b="1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3528" y="1059582"/>
            <a:ext cx="3419202" cy="146193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Absolute Match</a:t>
            </a:r>
          </a:p>
          <a:p>
            <a:r>
              <a:rPr lang="en-US" dirty="0" smtClean="0"/>
              <a:t>Similarity Match</a:t>
            </a:r>
          </a:p>
          <a:p>
            <a:r>
              <a:rPr lang="en-US" dirty="0" smtClean="0"/>
              <a:t>Sound-ex Match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43557"/>
            <a:ext cx="3886667" cy="417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#2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3923258" cy="238526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 smtClean="0"/>
          </a:p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/>
              <a:t>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endParaRPr lang="en-US" dirty="0" smtClean="0"/>
          </a:p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,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do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788024" y="1275606"/>
            <a:ext cx="3923258" cy="269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</a:t>
            </a:r>
            <a:r>
              <a:rPr lang="en-US" dirty="0" err="1"/>
              <a:t>p</a:t>
            </a:r>
            <a:endParaRPr lang="en-US" dirty="0" smtClean="0"/>
          </a:p>
          <a:p>
            <a:r>
              <a:rPr lang="en-US" dirty="0" smtClean="0"/>
              <a:t>“Classification Node”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endParaRPr lang="en-US" dirty="0" smtClean="0"/>
          </a:p>
          <a:p>
            <a:r>
              <a:rPr lang="en-US" dirty="0" smtClean="0"/>
              <a:t>Similarity Match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attribute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64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vi-VN" dirty="0" err="1" smtClean="0"/>
              <a:t>trúc</a:t>
            </a:r>
            <a:r>
              <a:rPr lang="vi-VN" dirty="0" smtClean="0"/>
              <a:t> </a:t>
            </a:r>
            <a:r>
              <a:rPr lang="vi-VN" dirty="0" err="1"/>
              <a:t>hỗ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khai </a:t>
            </a:r>
            <a:r>
              <a:rPr lang="vi-VN" dirty="0" err="1" smtClean="0"/>
              <a:t>thác</a:t>
            </a:r>
            <a:r>
              <a:rPr lang="en-US" dirty="0" smtClean="0"/>
              <a:t> </a:t>
            </a:r>
            <a:r>
              <a:rPr lang="vi-VN" dirty="0" err="1" smtClean="0"/>
              <a:t>dữ</a:t>
            </a:r>
            <a:r>
              <a:rPr lang="vi-VN" dirty="0" smtClean="0"/>
              <a:t> </a:t>
            </a:r>
            <a:r>
              <a:rPr lang="vi-VN" dirty="0" err="1"/>
              <a:t>liệu</a:t>
            </a:r>
            <a:r>
              <a:rPr lang="vi-VN" dirty="0"/>
              <a:t> khi thông tin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, không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trước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Segoe UI Light" pitchFamily="34" charset="0"/>
              </a:rPr>
              <a:t>Giải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Pháp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Bài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err="1">
                <a:latin typeface="Segoe UI Light" pitchFamily="34" charset="0"/>
              </a:rPr>
              <a:t>Toán</a:t>
            </a:r>
            <a:r>
              <a:rPr lang="en-US" dirty="0">
                <a:latin typeface="Segoe UI Light" pitchFamily="34" charset="0"/>
              </a:rPr>
              <a:t> </a:t>
            </a:r>
            <a:r>
              <a:rPr lang="en-US" dirty="0" smtClean="0">
                <a:latin typeface="Segoe UI Light" pitchFamily="34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8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Data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077218"/>
          </a:xfrm>
        </p:spPr>
        <p:txBody>
          <a:bodyPr/>
          <a:lstStyle/>
          <a:p>
            <a:r>
              <a:rPr lang="en-US" smtClean="0"/>
              <a:t>Xác định tập attribute của các object có những thông tin chung</a:t>
            </a:r>
          </a:p>
          <a:p>
            <a:r>
              <a:rPr lang="en-US" smtClean="0"/>
              <a:t>Xử lý tập attribute bằng Pivot transformation</a:t>
            </a:r>
          </a:p>
          <a:p>
            <a:r>
              <a:rPr lang="en-US" smtClean="0"/>
              <a:t>//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915816" y="2847545"/>
            <a:ext cx="1440160" cy="792088"/>
          </a:xfrm>
          <a:prstGeom prst="round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Tag Attribute</a:t>
            </a:r>
            <a:endParaRPr lang="en-US" dirty="0"/>
          </a:p>
        </p:txBody>
      </p:sp>
      <p:sp>
        <p:nvSpPr>
          <p:cNvPr id="3" name="Snip Single Corner Rectangle 2"/>
          <p:cNvSpPr/>
          <p:nvPr/>
        </p:nvSpPr>
        <p:spPr>
          <a:xfrm>
            <a:off x="801075" y="2883549"/>
            <a:ext cx="1224136" cy="720080"/>
          </a:xfrm>
          <a:prstGeom prst="snip1Rect">
            <a:avLst/>
          </a:prstGeom>
          <a:solidFill>
            <a:srgbClr val="00B05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Object</a:t>
            </a:r>
            <a:endParaRPr lang="en-US" dirty="0"/>
          </a:p>
        </p:txBody>
      </p:sp>
      <p:cxnSp>
        <p:nvCxnSpPr>
          <p:cNvPr id="18" name="Straight Connector 17"/>
          <p:cNvCxnSpPr>
            <a:stCxn id="3" idx="0"/>
            <a:endCxn id="2" idx="1"/>
          </p:cNvCxnSpPr>
          <p:nvPr/>
        </p:nvCxnSpPr>
        <p:spPr>
          <a:xfrm>
            <a:off x="2025211" y="3243589"/>
            <a:ext cx="890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76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Pivot Transformation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665705"/>
              </p:ext>
            </p:extLst>
          </p:nvPr>
        </p:nvGraphicFramePr>
        <p:xfrm>
          <a:off x="2051720" y="915566"/>
          <a:ext cx="165618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</a:tblGrid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Tag Attribute</a:t>
                      </a:r>
                      <a:endParaRPr lang="en-US" sz="1600"/>
                    </a:p>
                  </a:txBody>
                  <a:tcPr/>
                </a:tc>
              </a:tr>
              <a:tr h="302434">
                <a:tc>
                  <a:txBody>
                    <a:bodyPr/>
                    <a:lstStyle/>
                    <a:p>
                      <a:r>
                        <a:rPr lang="en-US" sz="1600" smtClean="0"/>
                        <a:t>Software</a:t>
                      </a:r>
                      <a:r>
                        <a:rPr lang="en-US" sz="1600" baseline="0" smtClean="0"/>
                        <a:t> design</a:t>
                      </a:r>
                      <a:endParaRPr lang="en-US" sz="1600"/>
                    </a:p>
                  </a:txBody>
                  <a:tcPr/>
                </a:tc>
              </a:tr>
              <a:tr h="302434">
                <a:tc>
                  <a:txBody>
                    <a:bodyPr/>
                    <a:lstStyle/>
                    <a:p>
                      <a:r>
                        <a:rPr lang="en-US" sz="1600" smtClean="0"/>
                        <a:t>Testing</a:t>
                      </a:r>
                      <a:endParaRPr lang="en-US" sz="1600"/>
                    </a:p>
                  </a:txBody>
                  <a:tcPr/>
                </a:tc>
              </a:tr>
              <a:tr h="302434">
                <a:tc>
                  <a:txBody>
                    <a:bodyPr/>
                    <a:lstStyle/>
                    <a:p>
                      <a:r>
                        <a:rPr lang="en-US" sz="1600" smtClean="0"/>
                        <a:t>C#</a:t>
                      </a:r>
                      <a:endParaRPr lang="en-US" sz="16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6379236"/>
              </p:ext>
            </p:extLst>
          </p:nvPr>
        </p:nvGraphicFramePr>
        <p:xfrm>
          <a:off x="2051720" y="3169403"/>
          <a:ext cx="165618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</a:tblGrid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Tag Attribute</a:t>
                      </a:r>
                      <a:endParaRPr lang="en-US" sz="160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r>
                        <a:rPr lang="en-US" sz="1600" smtClean="0"/>
                        <a:t>Testing</a:t>
                      </a:r>
                      <a:endParaRPr lang="en-US" sz="160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r>
                        <a:rPr lang="en-US" sz="1600" smtClean="0"/>
                        <a:t>Quick test pro</a:t>
                      </a:r>
                      <a:endParaRPr 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16777" y="3363838"/>
            <a:ext cx="1296144" cy="576064"/>
          </a:xfrm>
          <a:prstGeom prst="round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&lt;Job&gt;</a:t>
            </a:r>
          </a:p>
          <a:p>
            <a:pPr algn="ctr"/>
            <a:r>
              <a:rPr lang="en-US" smtClean="0"/>
              <a:t>Tester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59211" y="1491630"/>
            <a:ext cx="1312382" cy="576064"/>
          </a:xfrm>
          <a:prstGeom prst="round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&lt;Job&gt;</a:t>
            </a:r>
          </a:p>
          <a:p>
            <a:pPr algn="ctr"/>
            <a:r>
              <a:rPr lang="en-US" smtClean="0"/>
              <a:t>Developer</a:t>
            </a: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1471593" y="1779662"/>
            <a:ext cx="5801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</p:cNvCxnSpPr>
          <p:nvPr/>
        </p:nvCxnSpPr>
        <p:spPr>
          <a:xfrm>
            <a:off x="1412921" y="3651870"/>
            <a:ext cx="63879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 rot="2369993">
            <a:off x="3758900" y="1689942"/>
            <a:ext cx="864096" cy="432048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rot="19335332">
            <a:off x="3739567" y="3059397"/>
            <a:ext cx="864096" cy="432048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6453231"/>
              </p:ext>
            </p:extLst>
          </p:nvPr>
        </p:nvGraphicFramePr>
        <p:xfrm>
          <a:off x="4662254" y="1981087"/>
          <a:ext cx="439248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7"/>
                <a:gridCol w="936104"/>
                <a:gridCol w="864096"/>
                <a:gridCol w="561662"/>
                <a:gridCol w="878497"/>
              </a:tblGrid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Object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Software</a:t>
                      </a:r>
                      <a:r>
                        <a:rPr lang="en-US" sz="1400" baseline="0" smtClean="0"/>
                        <a:t> design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Testing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C#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Quick</a:t>
                      </a:r>
                      <a:r>
                        <a:rPr lang="en-US" sz="1400" baseline="0" smtClean="0"/>
                        <a:t> test pro</a:t>
                      </a:r>
                      <a:endParaRPr lang="en-US" sz="1400"/>
                    </a:p>
                  </a:txBody>
                  <a:tcPr/>
                </a:tc>
              </a:tr>
              <a:tr h="302434">
                <a:tc>
                  <a:txBody>
                    <a:bodyPr/>
                    <a:lstStyle/>
                    <a:p>
                      <a:r>
                        <a:rPr lang="en-US" sz="1600" smtClean="0"/>
                        <a:t>Developer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0</a:t>
                      </a:r>
                      <a:endParaRPr lang="en-US" sz="1600"/>
                    </a:p>
                  </a:txBody>
                  <a:tcPr/>
                </a:tc>
              </a:tr>
              <a:tr h="302434">
                <a:tc>
                  <a:txBody>
                    <a:bodyPr/>
                    <a:lstStyle/>
                    <a:p>
                      <a:r>
                        <a:rPr lang="en-US" sz="1600" smtClean="0"/>
                        <a:t>Tester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0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</a:t>
                      </a:r>
                      <a:endParaRPr lang="en-US" sz="16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36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69715"/>
          </a:xfrm>
        </p:spPr>
        <p:txBody>
          <a:bodyPr/>
          <a:lstStyle/>
          <a:p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training set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attribute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endParaRPr lang="en-US" dirty="0" smtClean="0"/>
          </a:p>
          <a:p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attribute </a:t>
            </a:r>
            <a:r>
              <a:rPr lang="en-US" dirty="0" err="1" smtClean="0"/>
              <a:t>bằng</a:t>
            </a:r>
            <a:r>
              <a:rPr lang="en-US" dirty="0" smtClean="0"/>
              <a:t> decision tree</a:t>
            </a:r>
          </a:p>
          <a:p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91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Segoe UI Light" pitchFamily="34" charset="0"/>
              </a:rPr>
              <a:t>Kiến trúc phần mềm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####### </a:t>
            </a:r>
            <a:r>
              <a:rPr lang="en-US" dirty="0" err="1" smtClean="0"/>
              <a:t>Phúc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1472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Segoe UI Light" pitchFamily="34" charset="0"/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04694627"/>
              </p:ext>
            </p:extLst>
          </p:nvPr>
        </p:nvGraphicFramePr>
        <p:xfrm>
          <a:off x="683568" y="1047750"/>
          <a:ext cx="7776864" cy="379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JobZoom</a:t>
            </a:r>
            <a:r>
              <a:rPr lang="en-US" dirty="0" smtClean="0">
                <a:latin typeface="Segoe UI Light" pitchFamily="34" charset="0"/>
              </a:rPr>
              <a:t> framework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30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357506"/>
            <a:ext cx="2448272" cy="106534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3215675"/>
            <a:ext cx="3810000" cy="19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8" y="1063168"/>
            <a:ext cx="7174394" cy="374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23478"/>
            <a:ext cx="8363938" cy="415499"/>
          </a:xfrm>
        </p:spPr>
        <p:txBody>
          <a:bodyPr/>
          <a:lstStyle/>
          <a:p>
            <a:r>
              <a:rPr lang="en-US" smtClean="0"/>
              <a:t>Use Case của framework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97993"/>
            <a:ext cx="6419987" cy="42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600" dirty="0"/>
              <a:t>Component </a:t>
            </a:r>
            <a:r>
              <a:rPr lang="en-US" sz="3600" dirty="0" err="1"/>
              <a:t>tổ</a:t>
            </a:r>
            <a:r>
              <a:rPr lang="en-US" sz="3600" dirty="0"/>
              <a:t> </a:t>
            </a:r>
            <a:r>
              <a:rPr lang="en-US" sz="3600" dirty="0" err="1"/>
              <a:t>chức</a:t>
            </a:r>
            <a:r>
              <a:rPr lang="en-US" sz="3600" dirty="0"/>
              <a:t> </a:t>
            </a:r>
            <a:r>
              <a:rPr lang="en-US" sz="3600" dirty="0" err="1"/>
              <a:t>thông</a:t>
            </a:r>
            <a:r>
              <a:rPr lang="en-US" sz="3600" dirty="0"/>
              <a:t> tin </a:t>
            </a:r>
            <a:r>
              <a:rPr lang="en-US" sz="3600" dirty="0" err="1"/>
              <a:t>linh</a:t>
            </a:r>
            <a:r>
              <a:rPr lang="en-US" sz="3600" dirty="0"/>
              <a:t> </a:t>
            </a:r>
            <a:r>
              <a:rPr lang="en-US" sz="3600" dirty="0" err="1" smtClean="0"/>
              <a:t>hoạt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smtClean="0"/>
              <a:t>Tagging &amp; Mapping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4"/>
            <a:ext cx="5364088" cy="277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7655"/>
            <a:ext cx="337766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so khớp thông tin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-36512" y="764708"/>
            <a:ext cx="216024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Storage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6404" y="764708"/>
            <a:ext cx="360569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Processing model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487"/>
            <a:ext cx="3672382" cy="31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0" y="1146398"/>
            <a:ext cx="117348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73540"/>
            <a:ext cx="4248446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5652094" y="878066"/>
            <a:ext cx="3491906" cy="3925932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Matching giữa đối tượng thông tin Hồ sơ ứng viên &amp; Công việc</a:t>
            </a:r>
          </a:p>
          <a:p>
            <a:r>
              <a:rPr lang="en-US" smtClean="0">
                <a:latin typeface="Segoe UI Light" pitchFamily="34" charset="0"/>
              </a:rPr>
              <a:t>Kết quả trả về:</a:t>
            </a:r>
          </a:p>
          <a:p>
            <a:pPr lvl="1"/>
            <a:r>
              <a:rPr lang="en-US" smtClean="0">
                <a:latin typeface="Segoe UI Light" pitchFamily="34" charset="0"/>
              </a:rPr>
              <a:t>Điểm theo tỷ lệ phần trăm %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absolute matching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có khả năng matching</a:t>
            </a:r>
            <a:endParaRPr lang="en-US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Mining Engine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221600"/>
            <a:ext cx="4949506" cy="329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617" y="2575681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vi-VN" dirty="0"/>
          </a:p>
        </p:txBody>
      </p:sp>
      <p:pic>
        <p:nvPicPr>
          <p:cNvPr id="9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8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257567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5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6" y="257567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3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23728" y="1945265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1935578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U-Turn Arrow 15"/>
          <p:cNvSpPr/>
          <p:nvPr/>
        </p:nvSpPr>
        <p:spPr>
          <a:xfrm rot="10800000">
            <a:off x="1224894" y="2852679"/>
            <a:ext cx="6148502" cy="4751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40" y="3759882"/>
            <a:ext cx="5316537" cy="8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3659929"/>
              </p:ext>
            </p:extLst>
          </p:nvPr>
        </p:nvGraphicFramePr>
        <p:xfrm>
          <a:off x="1619672" y="1347614"/>
          <a:ext cx="5687417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3" y="1956970"/>
            <a:ext cx="4132075" cy="3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231654"/>
          </a:xfrm>
        </p:spPr>
        <p:txBody>
          <a:bodyPr/>
          <a:lstStyle/>
          <a:p>
            <a:pPr lvl="0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tag.</a:t>
            </a:r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</a:t>
            </a:r>
          </a:p>
          <a:p>
            <a:pPr lvl="1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pPr lvl="1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lvl="0"/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“Microsoft Analysis Services”.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772398" cy="1254919"/>
          </a:xfrm>
        </p:spPr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vi-V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Segoe UI Light" pitchFamily="34" charset="0"/>
              </a:rPr>
              <a:t>Giới Thiệu Bài Toán Kiến Trúc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385542"/>
          </a:xfrm>
        </p:spPr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JobZoom</a:t>
            </a:r>
            <a:r>
              <a:rPr lang="en-US" dirty="0"/>
              <a:t> framework:</a:t>
            </a:r>
          </a:p>
          <a:p>
            <a:pPr lvl="1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, </a:t>
            </a:r>
            <a:r>
              <a:rPr lang="en-US" dirty="0" err="1"/>
              <a:t>viết</a:t>
            </a:r>
            <a:r>
              <a:rPr lang="en-US" dirty="0"/>
              <a:t> CV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endParaRPr lang="en-US" dirty="0"/>
          </a:p>
          <a:p>
            <a:pPr lvl="1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“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”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12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077218"/>
          </a:xfrm>
        </p:spPr>
        <p:txBody>
          <a:bodyPr/>
          <a:lstStyle/>
          <a:p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vi-VN" dirty="0"/>
          </a:p>
          <a:p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4088"/>
            <a:ext cx="533400" cy="1841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63138"/>
            <a:ext cx="7583424" cy="3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8" descr="http://www.google.com.vn/url?source=imglanding&amp;ct=img&amp;q=https://d1ij7zv8zivhs3.cloudfront.net/assets/1789581/lightbox/b0c5da95e1287cc807fc165387b64153.jpg?1278650115&amp;sa=X&amp;ei=_HcGT4rhLsuciAe59vX8BQ&amp;ved=0CAwQ8wc&amp;usg=AFQjCNEReay1cBh5ip7TQESv2CYqo8yp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197218"/>
            <a:ext cx="2448272" cy="26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0308"/>
            <a:ext cx="9079108" cy="415499"/>
          </a:xfrm>
        </p:spPr>
        <p:txBody>
          <a:bodyPr/>
          <a:lstStyle/>
          <a:p>
            <a:r>
              <a:rPr lang="en-US" sz="3200" smtClean="0"/>
              <a:t>Sự linh hoạt tập thuộc tính (attribute) của một đối tượng</a:t>
            </a:r>
            <a:endParaRPr 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843559"/>
            <a:ext cx="7924800" cy="2616101"/>
          </a:xfrm>
        </p:spPr>
        <p:txBody>
          <a:bodyPr/>
          <a:lstStyle/>
          <a:p>
            <a:r>
              <a:rPr lang="en-US" smtClean="0"/>
              <a:t>Thông tin của 1 đối tượng</a:t>
            </a:r>
          </a:p>
          <a:p>
            <a:pPr lvl="1"/>
            <a:r>
              <a:rPr lang="en-US" smtClean="0"/>
              <a:t>Nhiều thuộc tính (attribute) thay đổi </a:t>
            </a:r>
          </a:p>
          <a:p>
            <a:pPr lvl="1"/>
            <a:r>
              <a:rPr lang="en-US"/>
              <a:t>T</a:t>
            </a:r>
            <a:r>
              <a:rPr lang="en-US" smtClean="0"/>
              <a:t>ùy theo góc độ người nhìn (view) về đối tượng đó</a:t>
            </a:r>
          </a:p>
          <a:p>
            <a:r>
              <a:rPr lang="en-US" smtClean="0"/>
              <a:t>Khi thiết kế thông tin 1 đối tượng:</a:t>
            </a:r>
          </a:p>
          <a:p>
            <a:pPr lvl="1"/>
            <a:r>
              <a:rPr lang="en-US" smtClean="0"/>
              <a:t>Tập thuộc tính bị cố định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568" y="3435846"/>
            <a:ext cx="1296144" cy="1080120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Segoe UI Light" pitchFamily="34" charset="0"/>
              </a:rPr>
              <a:t>&lt;đối tượng&gt;</a:t>
            </a:r>
          </a:p>
          <a:p>
            <a:pPr algn="ctr"/>
            <a:r>
              <a:rPr lang="en-US" sz="1600" smtClean="0">
                <a:latin typeface="Segoe UI Light" pitchFamily="34" charset="0"/>
              </a:rPr>
              <a:t>Product</a:t>
            </a:r>
            <a:endParaRPr lang="en-US" sz="1600" dirty="0">
              <a:latin typeface="Segoe UI Ligh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66" y="4019839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9" y="290972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4141759"/>
            <a:ext cx="487680" cy="48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3435846"/>
            <a:ext cx="487680" cy="487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2726842"/>
            <a:ext cx="487680" cy="487680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4572000" y="2787774"/>
            <a:ext cx="4572000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số</a:t>
            </a:r>
            <a:r>
              <a:rPr lang="en-US" sz="1800" dirty="0" smtClean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  <a:p>
            <a:pPr lvl="1"/>
            <a:r>
              <a:rPr lang="en-US" sz="1800" dirty="0" err="1" smtClean="0"/>
              <a:t>Vd</a:t>
            </a:r>
            <a:r>
              <a:rPr lang="en-US" sz="1800" dirty="0" smtClean="0"/>
              <a:t>:  </a:t>
            </a:r>
            <a:r>
              <a:rPr 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en-US" sz="1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Phúc</a:t>
            </a:r>
            <a:endParaRPr lang="en-US" sz="1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dirty="0"/>
          </a:p>
          <a:p>
            <a:r>
              <a:rPr lang="en-US" sz="1800" dirty="0" err="1" smtClean="0"/>
              <a:t>Góc</a:t>
            </a:r>
            <a:r>
              <a:rPr lang="en-US" sz="1800" dirty="0" smtClean="0"/>
              <a:t> </a:t>
            </a:r>
            <a:r>
              <a:rPr lang="en-US" sz="1800" dirty="0" err="1" smtClean="0"/>
              <a:t>nhìn</a:t>
            </a:r>
            <a:r>
              <a:rPr lang="en-US" sz="1800" dirty="0" smtClean="0"/>
              <a:t> </a:t>
            </a:r>
            <a:r>
              <a:rPr lang="en-US" sz="1800" dirty="0" err="1" smtClean="0"/>
              <a:t>theo</a:t>
            </a:r>
            <a:r>
              <a:rPr lang="en-US" sz="1800" dirty="0" smtClean="0"/>
              <a:t> </a:t>
            </a:r>
            <a:r>
              <a:rPr lang="en-US" sz="1800" dirty="0" err="1" smtClean="0"/>
              <a:t>thứ</a:t>
            </a:r>
            <a:r>
              <a:rPr lang="en-US" sz="1800" dirty="0" smtClean="0"/>
              <a:t> </a:t>
            </a:r>
            <a:r>
              <a:rPr lang="en-US" sz="1800" dirty="0" err="1" smtClean="0"/>
              <a:t>tự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tập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33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Sự tổ chức thông tin của một đối tượng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+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r>
              <a:rPr lang="en-US" dirty="0" smtClean="0"/>
              <a:t>Theo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(data modeling)</a:t>
            </a:r>
          </a:p>
          <a:p>
            <a:pPr lvl="1"/>
            <a:r>
              <a:rPr lang="vi-VN" dirty="0" err="1"/>
              <a:t>Phụ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thù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thông tin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chiến</a:t>
            </a:r>
            <a:r>
              <a:rPr lang="vi-VN" dirty="0"/>
              <a:t> </a:t>
            </a:r>
            <a:r>
              <a:rPr lang="vi-VN" dirty="0" err="1"/>
              <a:t>lược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3435846"/>
            <a:ext cx="1080120" cy="1008112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Segoe UI Light" pitchFamily="34" charset="0"/>
              </a:rPr>
              <a:t>Đối tượng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770" y="3150282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23928" y="4407954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23928" y="3763011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340503" y="4083918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Elbow Connector 19"/>
          <p:cNvCxnSpPr>
            <a:stCxn id="18" idx="3"/>
            <a:endCxn id="17" idx="1"/>
          </p:cNvCxnSpPr>
          <p:nvPr/>
        </p:nvCxnSpPr>
        <p:spPr>
          <a:xfrm flipV="1">
            <a:off x="3700543" y="3925029"/>
            <a:ext cx="223385" cy="32090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3"/>
            <a:endCxn id="16" idx="1"/>
          </p:cNvCxnSpPr>
          <p:nvPr/>
        </p:nvCxnSpPr>
        <p:spPr>
          <a:xfrm>
            <a:off x="3700543" y="4245936"/>
            <a:ext cx="223385" cy="3240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2339752" y="3723878"/>
            <a:ext cx="504056" cy="482925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Nghiệp vụ tìm kiếm &amp;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smtClean="0"/>
              <a:t>Có nhu cầu cần thiết &amp; phổ biến</a:t>
            </a:r>
          </a:p>
          <a:p>
            <a:r>
              <a:rPr lang="en-US" smtClean="0"/>
              <a:t>Ví dụ: Tìm việc làm, tìm bạn, tìm kiếm sản phẩm…</a:t>
            </a:r>
            <a:endParaRPr lang="en-US"/>
          </a:p>
        </p:txBody>
      </p:sp>
      <p:pic>
        <p:nvPicPr>
          <p:cNvPr id="1026" name="Picture 2" descr="http://www.google.com.vn/url?source=imglanding&amp;ct=img&amp;q=http://www.esxinc.com/images/ESX/2011/Search_Engine_Optimization.jpg&amp;sa=X&amp;ei=J4EJT5S3JaWfiAff2PWaCQ&amp;ved=0CAsQ8wc&amp;usg=AFQjCNGcvhpbn4_J1n3EBoIDyL3NAOqf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47596"/>
            <a:ext cx="2592288" cy="22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#1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66"/>
          </a:xfrm>
        </p:spPr>
        <p:txBody>
          <a:bodyPr/>
          <a:lstStyle/>
          <a:p>
            <a:r>
              <a:rPr lang="vi-VN" dirty="0"/>
              <a:t>Thông tin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(</a:t>
            </a:r>
            <a:r>
              <a:rPr lang="vi-VN" dirty="0" err="1"/>
              <a:t>attributes</a:t>
            </a:r>
            <a:r>
              <a:rPr lang="vi-VN" dirty="0"/>
              <a:t>)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tổ</a:t>
            </a:r>
            <a:r>
              <a:rPr lang="vi-VN" dirty="0"/>
              <a:t> </a:t>
            </a:r>
            <a:r>
              <a:rPr lang="vi-VN" dirty="0" err="1"/>
              <a:t>chức</a:t>
            </a:r>
            <a:r>
              <a:rPr lang="vi-VN" dirty="0"/>
              <a:t> linh </a:t>
            </a:r>
            <a:r>
              <a:rPr lang="vi-VN" dirty="0" err="1" smtClean="0"/>
              <a:t>hoạt</a:t>
            </a:r>
            <a:endParaRPr lang="en-US" dirty="0" smtClean="0"/>
          </a:p>
          <a:p>
            <a:r>
              <a:rPr lang="vi-VN" dirty="0"/>
              <a:t>Thông tin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tổ</a:t>
            </a:r>
            <a:r>
              <a:rPr lang="vi-VN" dirty="0"/>
              <a:t> </a:t>
            </a:r>
            <a:r>
              <a:rPr lang="vi-VN" dirty="0" err="1"/>
              <a:t>chức</a:t>
            </a:r>
            <a:r>
              <a:rPr lang="vi-VN" dirty="0"/>
              <a:t> &amp; lưu </a:t>
            </a:r>
            <a:r>
              <a:rPr lang="vi-VN" dirty="0" err="1"/>
              <a:t>trữ</a:t>
            </a:r>
            <a:r>
              <a:rPr lang="vi-VN" dirty="0"/>
              <a:t> đa </a:t>
            </a:r>
            <a:r>
              <a:rPr lang="vi-VN" dirty="0" err="1"/>
              <a:t>dạng</a:t>
            </a:r>
            <a:r>
              <a:rPr lang="vi-VN" dirty="0"/>
              <a:t> (</a:t>
            </a:r>
            <a:r>
              <a:rPr lang="vi-VN" dirty="0" err="1"/>
              <a:t>data</a:t>
            </a:r>
            <a:r>
              <a:rPr lang="vi-VN" dirty="0"/>
              <a:t> </a:t>
            </a:r>
            <a:r>
              <a:rPr lang="vi-VN" dirty="0" err="1" smtClean="0"/>
              <a:t>modeling</a:t>
            </a:r>
            <a:r>
              <a:rPr lang="vi-VN" dirty="0" smtClean="0"/>
              <a:t>)</a:t>
            </a:r>
            <a:endParaRPr lang="en-US" dirty="0" smtClean="0"/>
          </a:p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 smtClean="0"/>
              <a:t>biến</a:t>
            </a:r>
            <a:endParaRPr lang="en-US" dirty="0" smtClean="0"/>
          </a:p>
          <a:p>
            <a:pPr>
              <a:buFont typeface="Symbol"/>
              <a:buChar char="Þ"/>
            </a:pPr>
            <a:r>
              <a:rPr lang="vi-VN" dirty="0" err="1" smtClean="0"/>
              <a:t>Làm</a:t>
            </a:r>
            <a:r>
              <a:rPr lang="vi-VN" dirty="0" smtClean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trúc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chung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tổ</a:t>
            </a:r>
            <a:r>
              <a:rPr lang="vi-VN" dirty="0"/>
              <a:t> </a:t>
            </a:r>
            <a:r>
              <a:rPr lang="vi-VN" dirty="0" err="1"/>
              <a:t>chức</a:t>
            </a:r>
            <a:r>
              <a:rPr lang="vi-VN" dirty="0"/>
              <a:t> thông tin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 </a:t>
            </a:r>
            <a:r>
              <a:rPr lang="vi-VN" dirty="0" err="1"/>
              <a:t>đảm</a:t>
            </a:r>
            <a:r>
              <a:rPr lang="vi-VN" dirty="0"/>
              <a:t> </a:t>
            </a:r>
            <a:r>
              <a:rPr lang="vi-VN" dirty="0" err="1"/>
              <a:t>bảo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tìm</a:t>
            </a:r>
            <a:r>
              <a:rPr lang="vi-VN" dirty="0"/>
              <a:t> </a:t>
            </a:r>
            <a:r>
              <a:rPr lang="vi-VN" dirty="0" err="1"/>
              <a:t>kiếm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so </a:t>
            </a:r>
            <a:r>
              <a:rPr lang="vi-VN" dirty="0" err="1" smtClean="0"/>
              <a:t>khớp</a:t>
            </a:r>
            <a:endParaRPr lang="en-US" dirty="0" smtClean="0"/>
          </a:p>
          <a:p>
            <a:pPr>
              <a:buFont typeface="Symbol"/>
              <a:buChar char="Þ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#2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692771"/>
          </a:xfrm>
        </p:spPr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(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/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Để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555776" y="3406969"/>
            <a:ext cx="1080120" cy="1008112"/>
          </a:xfrm>
          <a:prstGeom prst="rect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egoe UI Light" pitchFamily="34" charset="0"/>
              </a:rPr>
              <a:t>Đối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tượng</a:t>
            </a:r>
            <a:r>
              <a:rPr lang="en-US" dirty="0" smtClean="0">
                <a:latin typeface="Segoe UI Light" pitchFamily="34" charset="0"/>
              </a:rPr>
              <a:t> A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8064" y="3406969"/>
            <a:ext cx="1080120" cy="1008112"/>
          </a:xfrm>
          <a:prstGeom prst="rect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egoe UI Light" pitchFamily="34" charset="0"/>
              </a:rPr>
              <a:t>Đối</a:t>
            </a:r>
            <a:r>
              <a:rPr lang="en-US" dirty="0" smtClean="0">
                <a:latin typeface="Segoe UI Light" pitchFamily="34" charset="0"/>
              </a:rPr>
              <a:t> </a:t>
            </a:r>
            <a:r>
              <a:rPr lang="en-US" dirty="0" err="1" smtClean="0">
                <a:latin typeface="Segoe UI Light" pitchFamily="34" charset="0"/>
              </a:rPr>
              <a:t>tượng</a:t>
            </a:r>
            <a:r>
              <a:rPr lang="en-US" dirty="0" smtClean="0">
                <a:latin typeface="Segoe UI Light" pitchFamily="34" charset="0"/>
              </a:rPr>
              <a:t> B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82011" y="3664803"/>
            <a:ext cx="5818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 smtClean="0"/>
              <a:t>= ?</a:t>
            </a:r>
            <a:endParaRPr lang="vi-VN" sz="3200" dirty="0" smtClean="0"/>
          </a:p>
        </p:txBody>
      </p:sp>
    </p:spTree>
    <p:extLst>
      <p:ext uri="{BB962C8B-B14F-4D97-AF65-F5344CB8AC3E}">
        <p14:creationId xmlns:p14="http://schemas.microsoft.com/office/powerpoint/2010/main" val="204359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1764</Words>
  <Application>Microsoft Office PowerPoint</Application>
  <PresentationFormat>On-screen Show (16:9)</PresentationFormat>
  <Paragraphs>256</Paragraphs>
  <Slides>43</Slides>
  <Notes>7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PowerPoint Presentation</vt:lpstr>
      <vt:lpstr>XÂY DỰNG KIẾN TRÚC  CỔNG THÔNG TIN TÌM VIỆC</vt:lpstr>
      <vt:lpstr>Agenda</vt:lpstr>
      <vt:lpstr>Giới Thiệu Bài Toán Kiến Trúc</vt:lpstr>
      <vt:lpstr>Sự linh hoạt tập thuộc tính (attribute) của một đối tượng</vt:lpstr>
      <vt:lpstr>Sự tổ chức thông tin của một đối tượng</vt:lpstr>
      <vt:lpstr>Nghiệp vụ tìm kiếm &amp; so khớp thông tin</vt:lpstr>
      <vt:lpstr>Bài toán kiến trúc #1</vt:lpstr>
      <vt:lpstr>Bài toán kiến trúc #2</vt:lpstr>
      <vt:lpstr>Bài toán kiến trúc #3</vt:lpstr>
      <vt:lpstr>Giải Quyết Bài Toán</vt:lpstr>
      <vt:lpstr>Giải Pháp Bài Toán 1</vt:lpstr>
      <vt:lpstr>Giải pháp tăng sự linh hoạt các thuộc tính #1</vt:lpstr>
      <vt:lpstr>Giải pháp tạo sự linh hoạt về thứ tự thuộc tính của đối tượng</vt:lpstr>
      <vt:lpstr>Decision Tree</vt:lpstr>
      <vt:lpstr>Giải pháp mô tả các thuộc tính của đối tượng  bằng kỹ thuật tagging</vt:lpstr>
      <vt:lpstr>Giải pháp tổ chức lại thông tin sử dụng taxonomy #1</vt:lpstr>
      <vt:lpstr>Giải pháp tổ chức lại thông tin sử dụng taxonomy #2</vt:lpstr>
      <vt:lpstr>Kết luận giải pháp bài toán #1</vt:lpstr>
      <vt:lpstr>Giải Pháp Bài Toán 2</vt:lpstr>
      <vt:lpstr>Giải pháp so khớp thông tin theo tiêu chí</vt:lpstr>
      <vt:lpstr>Quy trình so khớp thông tin</vt:lpstr>
      <vt:lpstr>Kết luận giải pháp bài toán #2</vt:lpstr>
      <vt:lpstr>Giải Pháp Bài Toán 3</vt:lpstr>
      <vt:lpstr>Giải pháp kiến trúc hỗ trợ Data mining</vt:lpstr>
      <vt:lpstr>Pivot Transformation</vt:lpstr>
      <vt:lpstr>Kết luận giải pháp bài toán 3</vt:lpstr>
      <vt:lpstr>Kiến trúc phần mềm</vt:lpstr>
      <vt:lpstr>####### Phúc</vt:lpstr>
      <vt:lpstr>JobZoom framework</vt:lpstr>
      <vt:lpstr>Kiến trúc tổng quan JobZoom framework</vt:lpstr>
      <vt:lpstr>Use Case của framework</vt:lpstr>
      <vt:lpstr>Component tổ chức thông tin linh hoạt</vt:lpstr>
      <vt:lpstr>Component so khớp thông tin</vt:lpstr>
      <vt:lpstr>Data Mining Engine</vt:lpstr>
      <vt:lpstr>Data mining engine</vt:lpstr>
      <vt:lpstr>DEMONSTRATION</vt:lpstr>
      <vt:lpstr>Kết luận</vt:lpstr>
      <vt:lpstr>Kết quả đạt được</vt:lpstr>
      <vt:lpstr>Kết quả đạt được</vt:lpstr>
      <vt:lpstr>Những hạn chế</vt:lpstr>
      <vt:lpstr>THANKS FOR YOUR ATTENTION!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2012-01-08T16:46:37Z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